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257" r:id="rId6"/>
    <p:sldId id="258" r:id="rId7"/>
    <p:sldId id="259" r:id="rId8"/>
    <p:sldId id="260" r:id="rId9"/>
    <p:sldId id="261" r:id="rId10"/>
    <p:sldId id="262" r:id="rId11"/>
    <p:sldId id="268" r:id="rId12"/>
    <p:sldId id="263" r:id="rId13"/>
    <p:sldId id="269" r:id="rId14"/>
    <p:sldId id="272" r:id="rId15"/>
    <p:sldId id="287" r:id="rId16"/>
    <p:sldId id="273" r:id="rId17"/>
    <p:sldId id="288" r:id="rId18"/>
    <p:sldId id="274" r:id="rId19"/>
    <p:sldId id="289" r:id="rId20"/>
    <p:sldId id="275" r:id="rId21"/>
    <p:sldId id="290" r:id="rId22"/>
    <p:sldId id="291" r:id="rId23"/>
    <p:sldId id="276" r:id="rId24"/>
    <p:sldId id="292" r:id="rId25"/>
    <p:sldId id="277" r:id="rId26"/>
    <p:sldId id="293" r:id="rId27"/>
    <p:sldId id="294" r:id="rId28"/>
    <p:sldId id="295" r:id="rId29"/>
    <p:sldId id="278" r:id="rId30"/>
    <p:sldId id="296" r:id="rId31"/>
    <p:sldId id="297" r:id="rId32"/>
    <p:sldId id="279" r:id="rId33"/>
    <p:sldId id="283" r:id="rId34"/>
    <p:sldId id="280" r:id="rId35"/>
    <p:sldId id="284" r:id="rId36"/>
    <p:sldId id="281" r:id="rId37"/>
    <p:sldId id="285" r:id="rId38"/>
    <p:sldId id="282" r:id="rId39"/>
    <p:sldId id="286" r:id="rId40"/>
    <p:sldId id="266" r:id="rId41"/>
    <p:sldId id="267" r:id="rId42"/>
    <p:sldId id="264" r:id="rId43"/>
    <p:sldId id="265" r:id="rId44"/>
    <p:sldId id="298" r:id="rId45"/>
    <p:sldId id="299"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55CF9C-D9B4-9448-B158-898BA8290D52}" v="1" dt="2024-05-04T22:10:41.144"/>
    <p1510:client id="{FEE00BA6-FE26-19FC-E647-B1863F3AC0FB}" v="694" dt="2024-05-04T20:43:05.8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1042" y="58"/>
      </p:cViewPr>
      <p:guideLst/>
    </p:cSldViewPr>
  </p:slideViewPr>
  <p:notesTextViewPr>
    <p:cViewPr>
      <p:scale>
        <a:sx n="1" d="1"/>
        <a:sy n="1" d="1"/>
      </p:scale>
      <p:origin x="0" y="0"/>
    </p:cViewPr>
  </p:notesTextViewPr>
  <p:sorterViewPr>
    <p:cViewPr>
      <p:scale>
        <a:sx n="100" d="100"/>
        <a:sy n="100" d="100"/>
      </p:scale>
      <p:origin x="0" y="-208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5/4/2024</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dirty="0"/>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dirty="0"/>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dirty="0"/>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5/4/2024</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DE6118-2437-4B30-8E3C-4D2BE6020583}" type="datetimeFigureOut">
              <a:rPr lang="en-US" dirty="0"/>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DE6118-2437-4B30-8E3C-4D2BE6020583}" type="datetimeFigureOut">
              <a:rPr lang="en-US" dirty="0"/>
              <a:t>5/4/2024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DE6118-2437-4B30-8E3C-4D2BE6020583}" type="datetimeFigureOut">
              <a:rPr lang="en-US" dirty="0"/>
              <a:t>5/4/2024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5/4/2024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5/4/2024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5/4/2024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5/4/2024</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LakshminathAlamuru/Project_OOD_Group20/tree/UML_Diagram" TargetMode="External"/><Relationship Id="rId2" Type="http://schemas.openxmlformats.org/officeDocument/2006/relationships/hyperlink" Target="https://github.com/LakshminathAlamuru/Project_OOD_Group20/tree/Final_SRS" TargetMode="External"/><Relationship Id="rId1" Type="http://schemas.openxmlformats.org/officeDocument/2006/relationships/slideLayout" Target="../slideLayouts/slideLayout2.xml"/><Relationship Id="rId6" Type="http://schemas.openxmlformats.org/officeDocument/2006/relationships/hyperlink" Target="https://github.com/LakshminathAlamuru/Project_OOD_Group20/tree/Final-Project-Code" TargetMode="External"/><Relationship Id="rId5" Type="http://schemas.openxmlformats.org/officeDocument/2006/relationships/hyperlink" Target="https://github.com/LakshminathAlamuru/Project_OOD_Group20/blob/Sequence_Diagrams/ScholarSphere_Sequence_Diagram.pdf" TargetMode="External"/><Relationship Id="rId4" Type="http://schemas.openxmlformats.org/officeDocument/2006/relationships/hyperlink" Target="https://github.com/LakshminathAlamuru/Project_OOD_Group20/blob/Class_Diagrams/ScholarSphere-Class_Diagram.pd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F3C71-A730-437D-8602-3B4160719F4A}"/>
              </a:ext>
            </a:extLst>
          </p:cNvPr>
          <p:cNvSpPr>
            <a:spLocks noGrp="1"/>
          </p:cNvSpPr>
          <p:nvPr>
            <p:ph type="ctrTitle"/>
          </p:nvPr>
        </p:nvSpPr>
        <p:spPr/>
        <p:txBody>
          <a:bodyPr/>
          <a:lstStyle/>
          <a:p>
            <a:r>
              <a:rPr lang="en-IN" dirty="0"/>
              <a:t>scholarsphere</a:t>
            </a:r>
          </a:p>
        </p:txBody>
      </p:sp>
      <p:sp>
        <p:nvSpPr>
          <p:cNvPr id="3" name="Subtitle 2">
            <a:extLst>
              <a:ext uri="{FF2B5EF4-FFF2-40B4-BE49-F238E27FC236}">
                <a16:creationId xmlns:a16="http://schemas.microsoft.com/office/drawing/2014/main" id="{E79294FD-8510-ADCA-0407-2A91DBEA9CDF}"/>
              </a:ext>
            </a:extLst>
          </p:cNvPr>
          <p:cNvSpPr>
            <a:spLocks noGrp="1"/>
          </p:cNvSpPr>
          <p:nvPr>
            <p:ph type="subTitle" idx="1"/>
          </p:nvPr>
        </p:nvSpPr>
        <p:spPr/>
        <p:txBody>
          <a:bodyPr/>
          <a:lstStyle/>
          <a:p>
            <a:r>
              <a:rPr lang="en-IN" dirty="0"/>
              <a:t>Group 20</a:t>
            </a:r>
          </a:p>
        </p:txBody>
      </p:sp>
    </p:spTree>
    <p:extLst>
      <p:ext uri="{BB962C8B-B14F-4D97-AF65-F5344CB8AC3E}">
        <p14:creationId xmlns:p14="http://schemas.microsoft.com/office/powerpoint/2010/main" val="278623049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D0449-5FAA-F968-9C50-A68AB428FA37}"/>
              </a:ext>
            </a:extLst>
          </p:cNvPr>
          <p:cNvSpPr>
            <a:spLocks noGrp="1"/>
          </p:cNvSpPr>
          <p:nvPr>
            <p:ph type="title"/>
          </p:nvPr>
        </p:nvSpPr>
        <p:spPr>
          <a:xfrm>
            <a:off x="1295400" y="216182"/>
            <a:ext cx="9601200" cy="735496"/>
          </a:xfrm>
        </p:spPr>
        <p:txBody>
          <a:bodyPr/>
          <a:lstStyle/>
          <a:p>
            <a:r>
              <a:rPr lang="en-US" dirty="0"/>
              <a:t>ScholarSphere Web Page</a:t>
            </a:r>
          </a:p>
        </p:txBody>
      </p:sp>
      <p:pic>
        <p:nvPicPr>
          <p:cNvPr id="4" name="Content Placeholder 3" descr="A sign up for a university&#10;&#10;Description automatically generated">
            <a:extLst>
              <a:ext uri="{FF2B5EF4-FFF2-40B4-BE49-F238E27FC236}">
                <a16:creationId xmlns:a16="http://schemas.microsoft.com/office/drawing/2014/main" id="{88F49BFE-2BBD-BCEF-B579-36A02F198112}"/>
              </a:ext>
            </a:extLst>
          </p:cNvPr>
          <p:cNvPicPr>
            <a:picLocks noGrp="1" noChangeAspect="1"/>
          </p:cNvPicPr>
          <p:nvPr>
            <p:ph idx="1"/>
          </p:nvPr>
        </p:nvPicPr>
        <p:blipFill>
          <a:blip r:embed="rId2"/>
          <a:stretch>
            <a:fillRect/>
          </a:stretch>
        </p:blipFill>
        <p:spPr>
          <a:xfrm>
            <a:off x="1369752" y="1281263"/>
            <a:ext cx="10361113" cy="5457222"/>
          </a:xfrm>
        </p:spPr>
      </p:pic>
      <p:sp>
        <p:nvSpPr>
          <p:cNvPr id="5" name="TextBox 4">
            <a:extLst>
              <a:ext uri="{FF2B5EF4-FFF2-40B4-BE49-F238E27FC236}">
                <a16:creationId xmlns:a16="http://schemas.microsoft.com/office/drawing/2014/main" id="{1EFBCA42-1B03-9737-AFDE-BE2C52C99D41}"/>
              </a:ext>
            </a:extLst>
          </p:cNvPr>
          <p:cNvSpPr txBox="1"/>
          <p:nvPr/>
        </p:nvSpPr>
        <p:spPr>
          <a:xfrm>
            <a:off x="1478280" y="819598"/>
            <a:ext cx="22239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Login Page:</a:t>
            </a:r>
          </a:p>
        </p:txBody>
      </p:sp>
    </p:spTree>
    <p:extLst>
      <p:ext uri="{BB962C8B-B14F-4D97-AF65-F5344CB8AC3E}">
        <p14:creationId xmlns:p14="http://schemas.microsoft.com/office/powerpoint/2010/main" val="82675100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website&#10;&#10;Description automatically generated">
            <a:extLst>
              <a:ext uri="{FF2B5EF4-FFF2-40B4-BE49-F238E27FC236}">
                <a16:creationId xmlns:a16="http://schemas.microsoft.com/office/drawing/2014/main" id="{7618EF4C-0DEE-67EC-60E1-79512E67BCEE}"/>
              </a:ext>
            </a:extLst>
          </p:cNvPr>
          <p:cNvPicPr>
            <a:picLocks noChangeAspect="1"/>
          </p:cNvPicPr>
          <p:nvPr/>
        </p:nvPicPr>
        <p:blipFill>
          <a:blip r:embed="rId2"/>
          <a:stretch>
            <a:fillRect/>
          </a:stretch>
        </p:blipFill>
        <p:spPr>
          <a:xfrm>
            <a:off x="1139687" y="714863"/>
            <a:ext cx="10618304" cy="5985093"/>
          </a:xfrm>
          <a:prstGeom prst="rect">
            <a:avLst/>
          </a:prstGeom>
        </p:spPr>
      </p:pic>
      <p:sp>
        <p:nvSpPr>
          <p:cNvPr id="4" name="TextBox 3">
            <a:extLst>
              <a:ext uri="{FF2B5EF4-FFF2-40B4-BE49-F238E27FC236}">
                <a16:creationId xmlns:a16="http://schemas.microsoft.com/office/drawing/2014/main" id="{0B067386-01F6-FBB5-B827-2C8E7C86E2DC}"/>
              </a:ext>
            </a:extLst>
          </p:cNvPr>
          <p:cNvSpPr txBox="1"/>
          <p:nvPr/>
        </p:nvSpPr>
        <p:spPr>
          <a:xfrm>
            <a:off x="880533" y="158044"/>
            <a:ext cx="225777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User Interface:</a:t>
            </a:r>
          </a:p>
        </p:txBody>
      </p:sp>
    </p:spTree>
    <p:extLst>
      <p:ext uri="{BB962C8B-B14F-4D97-AF65-F5344CB8AC3E}">
        <p14:creationId xmlns:p14="http://schemas.microsoft.com/office/powerpoint/2010/main" val="302573164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D71FF-8477-5017-1D07-6846FF7577AB}"/>
              </a:ext>
            </a:extLst>
          </p:cNvPr>
          <p:cNvSpPr>
            <a:spLocks noGrp="1"/>
          </p:cNvSpPr>
          <p:nvPr>
            <p:ph type="title"/>
          </p:nvPr>
        </p:nvSpPr>
        <p:spPr>
          <a:xfrm>
            <a:off x="785192" y="178904"/>
            <a:ext cx="1997765" cy="536713"/>
          </a:xfrm>
        </p:spPr>
        <p:txBody>
          <a:bodyPr>
            <a:normAutofit fontScale="90000"/>
          </a:bodyPr>
          <a:lstStyle/>
          <a:p>
            <a:r>
              <a:rPr lang="en-US" sz="2400" dirty="0">
                <a:solidFill>
                  <a:schemeClr val="tx1"/>
                </a:solidFill>
                <a:latin typeface="+mn-lt"/>
                <a:ea typeface="+mn-ea"/>
                <a:cs typeface="+mn-cs"/>
              </a:rPr>
              <a:t>User Interface:</a:t>
            </a:r>
            <a:br>
              <a:rPr lang="en-US" sz="2400" dirty="0">
                <a:solidFill>
                  <a:schemeClr val="tx1"/>
                </a:solidFill>
                <a:latin typeface="+mn-lt"/>
                <a:ea typeface="+mn-ea"/>
                <a:cs typeface="+mn-cs"/>
              </a:rPr>
            </a:br>
            <a:endParaRPr lang="en-IN" sz="2400" dirty="0">
              <a:solidFill>
                <a:schemeClr val="tx1"/>
              </a:solidFill>
              <a:latin typeface="+mn-lt"/>
              <a:ea typeface="+mn-ea"/>
              <a:cs typeface="+mn-cs"/>
            </a:endParaRPr>
          </a:p>
        </p:txBody>
      </p:sp>
      <p:pic>
        <p:nvPicPr>
          <p:cNvPr id="4" name="Content Placeholder 3" descr="A screenshot of a computer&#10;&#10;Description automatically generated">
            <a:extLst>
              <a:ext uri="{FF2B5EF4-FFF2-40B4-BE49-F238E27FC236}">
                <a16:creationId xmlns:a16="http://schemas.microsoft.com/office/drawing/2014/main" id="{37392C48-A8A2-3F71-DA7A-A2062539A41B}"/>
              </a:ext>
            </a:extLst>
          </p:cNvPr>
          <p:cNvPicPr>
            <a:picLocks noGrp="1" noChangeAspect="1"/>
          </p:cNvPicPr>
          <p:nvPr>
            <p:ph idx="1"/>
          </p:nvPr>
        </p:nvPicPr>
        <p:blipFill>
          <a:blip r:embed="rId2"/>
          <a:stretch>
            <a:fillRect/>
          </a:stretch>
        </p:blipFill>
        <p:spPr>
          <a:xfrm>
            <a:off x="1086342" y="715617"/>
            <a:ext cx="10715592" cy="5844209"/>
          </a:xfrm>
          <a:prstGeom prst="rect">
            <a:avLst/>
          </a:prstGeom>
        </p:spPr>
      </p:pic>
    </p:spTree>
    <p:extLst>
      <p:ext uri="{BB962C8B-B14F-4D97-AF65-F5344CB8AC3E}">
        <p14:creationId xmlns:p14="http://schemas.microsoft.com/office/powerpoint/2010/main" val="221969279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86F34B-6414-0E5B-BA41-571496AFA61A}"/>
              </a:ext>
            </a:extLst>
          </p:cNvPr>
          <p:cNvSpPr>
            <a:spLocks noGrp="1"/>
          </p:cNvSpPr>
          <p:nvPr>
            <p:ph type="title"/>
          </p:nvPr>
        </p:nvSpPr>
        <p:spPr>
          <a:xfrm>
            <a:off x="857579" y="139148"/>
            <a:ext cx="2057399" cy="457200"/>
          </a:xfrm>
        </p:spPr>
        <p:txBody>
          <a:bodyPr>
            <a:normAutofit fontScale="90000"/>
          </a:bodyPr>
          <a:lstStyle/>
          <a:p>
            <a:r>
              <a:rPr lang="en-IN" sz="2400" dirty="0">
                <a:solidFill>
                  <a:schemeClr val="tx1"/>
                </a:solidFill>
                <a:latin typeface="+mn-lt"/>
                <a:ea typeface="+mn-ea"/>
                <a:cs typeface="+mn-cs"/>
              </a:rPr>
              <a:t>User Interface:</a:t>
            </a:r>
          </a:p>
        </p:txBody>
      </p:sp>
      <p:pic>
        <p:nvPicPr>
          <p:cNvPr id="6" name="Content Placeholder 5" descr="A screenshot of a computer&#10;&#10;Description automatically generated">
            <a:extLst>
              <a:ext uri="{FF2B5EF4-FFF2-40B4-BE49-F238E27FC236}">
                <a16:creationId xmlns:a16="http://schemas.microsoft.com/office/drawing/2014/main" id="{CD39F67F-0099-7C8B-9709-EAF70E49FAD4}"/>
              </a:ext>
            </a:extLst>
          </p:cNvPr>
          <p:cNvPicPr>
            <a:picLocks noGrp="1" noChangeAspect="1"/>
          </p:cNvPicPr>
          <p:nvPr>
            <p:ph idx="1"/>
          </p:nvPr>
        </p:nvPicPr>
        <p:blipFill>
          <a:blip r:embed="rId2"/>
          <a:stretch>
            <a:fillRect/>
          </a:stretch>
        </p:blipFill>
        <p:spPr>
          <a:xfrm>
            <a:off x="986788" y="596348"/>
            <a:ext cx="10883518" cy="5983356"/>
          </a:xfrm>
          <a:prstGeom prst="rect">
            <a:avLst/>
          </a:prstGeom>
        </p:spPr>
      </p:pic>
    </p:spTree>
    <p:extLst>
      <p:ext uri="{BB962C8B-B14F-4D97-AF65-F5344CB8AC3E}">
        <p14:creationId xmlns:p14="http://schemas.microsoft.com/office/powerpoint/2010/main" val="330645894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7DF9-C42E-C514-995E-DE1ADA6DBBFB}"/>
              </a:ext>
            </a:extLst>
          </p:cNvPr>
          <p:cNvSpPr>
            <a:spLocks noGrp="1"/>
          </p:cNvSpPr>
          <p:nvPr>
            <p:ph type="title"/>
          </p:nvPr>
        </p:nvSpPr>
        <p:spPr>
          <a:xfrm>
            <a:off x="785191" y="129209"/>
            <a:ext cx="2295939" cy="526774"/>
          </a:xfrm>
        </p:spPr>
        <p:txBody>
          <a:bodyPr>
            <a:normAutofit/>
          </a:bodyPr>
          <a:lstStyle/>
          <a:p>
            <a:r>
              <a:rPr lang="en-IN" sz="2400" dirty="0">
                <a:solidFill>
                  <a:schemeClr val="tx1"/>
                </a:solidFill>
                <a:latin typeface="+mn-lt"/>
                <a:ea typeface="+mn-ea"/>
                <a:cs typeface="+mn-cs"/>
              </a:rPr>
              <a:t>User Interface:</a:t>
            </a:r>
          </a:p>
        </p:txBody>
      </p:sp>
      <p:pic>
        <p:nvPicPr>
          <p:cNvPr id="4" name="Content Placeholder 3" descr="A screenshot of a search engine&#10;&#10;Description automatically generated">
            <a:extLst>
              <a:ext uri="{FF2B5EF4-FFF2-40B4-BE49-F238E27FC236}">
                <a16:creationId xmlns:a16="http://schemas.microsoft.com/office/drawing/2014/main" id="{19850EB5-CE99-2CCF-A2B8-C0C01B00925D}"/>
              </a:ext>
            </a:extLst>
          </p:cNvPr>
          <p:cNvPicPr>
            <a:picLocks noGrp="1" noChangeAspect="1"/>
          </p:cNvPicPr>
          <p:nvPr>
            <p:ph idx="1"/>
          </p:nvPr>
        </p:nvPicPr>
        <p:blipFill>
          <a:blip r:embed="rId2"/>
          <a:stretch>
            <a:fillRect/>
          </a:stretch>
        </p:blipFill>
        <p:spPr>
          <a:xfrm>
            <a:off x="785191" y="844826"/>
            <a:ext cx="11252989" cy="5883965"/>
          </a:xfrm>
          <a:prstGeom prst="rect">
            <a:avLst/>
          </a:prstGeom>
        </p:spPr>
      </p:pic>
    </p:spTree>
    <p:extLst>
      <p:ext uri="{BB962C8B-B14F-4D97-AF65-F5344CB8AC3E}">
        <p14:creationId xmlns:p14="http://schemas.microsoft.com/office/powerpoint/2010/main" val="207099414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EE99A6-75D3-F136-98D1-A0C37A0FE358}"/>
              </a:ext>
            </a:extLst>
          </p:cNvPr>
          <p:cNvSpPr>
            <a:spLocks noGrp="1"/>
          </p:cNvSpPr>
          <p:nvPr>
            <p:ph type="title"/>
          </p:nvPr>
        </p:nvSpPr>
        <p:spPr>
          <a:xfrm>
            <a:off x="815009" y="188843"/>
            <a:ext cx="2445026" cy="536713"/>
          </a:xfrm>
        </p:spPr>
        <p:txBody>
          <a:bodyPr>
            <a:normAutofit/>
          </a:bodyPr>
          <a:lstStyle/>
          <a:p>
            <a:r>
              <a:rPr lang="en-IN" sz="2400" dirty="0">
                <a:solidFill>
                  <a:schemeClr val="tx1"/>
                </a:solidFill>
                <a:latin typeface="+mn-lt"/>
                <a:ea typeface="+mn-ea"/>
                <a:cs typeface="+mn-cs"/>
              </a:rPr>
              <a:t>User Interface:</a:t>
            </a:r>
          </a:p>
        </p:txBody>
      </p:sp>
      <p:pic>
        <p:nvPicPr>
          <p:cNvPr id="6" name="Content Placeholder 5" descr="A screenshot of a search page&#10;&#10;Description automatically generated">
            <a:extLst>
              <a:ext uri="{FF2B5EF4-FFF2-40B4-BE49-F238E27FC236}">
                <a16:creationId xmlns:a16="http://schemas.microsoft.com/office/drawing/2014/main" id="{CAA66D91-E203-ACE6-E6BD-8F2F5DD6AE68}"/>
              </a:ext>
            </a:extLst>
          </p:cNvPr>
          <p:cNvPicPr>
            <a:picLocks noGrp="1" noChangeAspect="1"/>
          </p:cNvPicPr>
          <p:nvPr>
            <p:ph idx="1"/>
          </p:nvPr>
        </p:nvPicPr>
        <p:blipFill>
          <a:blip r:embed="rId2"/>
          <a:stretch>
            <a:fillRect/>
          </a:stretch>
        </p:blipFill>
        <p:spPr>
          <a:xfrm>
            <a:off x="1013792" y="725556"/>
            <a:ext cx="10987105" cy="5943601"/>
          </a:xfrm>
          <a:prstGeom prst="rect">
            <a:avLst/>
          </a:prstGeom>
        </p:spPr>
      </p:pic>
    </p:spTree>
    <p:extLst>
      <p:ext uri="{BB962C8B-B14F-4D97-AF65-F5344CB8AC3E}">
        <p14:creationId xmlns:p14="http://schemas.microsoft.com/office/powerpoint/2010/main" val="13773712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527E9-6697-275D-20F1-D87AAF130AA1}"/>
              </a:ext>
            </a:extLst>
          </p:cNvPr>
          <p:cNvSpPr>
            <a:spLocks noGrp="1"/>
          </p:cNvSpPr>
          <p:nvPr>
            <p:ph type="title"/>
          </p:nvPr>
        </p:nvSpPr>
        <p:spPr>
          <a:xfrm>
            <a:off x="785192" y="159026"/>
            <a:ext cx="2365513" cy="536713"/>
          </a:xfrm>
        </p:spPr>
        <p:txBody>
          <a:bodyPr>
            <a:normAutofit/>
          </a:bodyPr>
          <a:lstStyle/>
          <a:p>
            <a:r>
              <a:rPr lang="en-IN" sz="2400" dirty="0">
                <a:solidFill>
                  <a:schemeClr val="tx1"/>
                </a:solidFill>
                <a:latin typeface="+mn-lt"/>
                <a:ea typeface="+mn-ea"/>
                <a:cs typeface="+mn-cs"/>
              </a:rPr>
              <a:t>User Interface:</a:t>
            </a:r>
          </a:p>
        </p:txBody>
      </p:sp>
      <p:pic>
        <p:nvPicPr>
          <p:cNvPr id="4" name="Content Placeholder 3" descr="A screenshot of a search box&#10;&#10;Description automatically generated">
            <a:extLst>
              <a:ext uri="{FF2B5EF4-FFF2-40B4-BE49-F238E27FC236}">
                <a16:creationId xmlns:a16="http://schemas.microsoft.com/office/drawing/2014/main" id="{000E6CA7-A200-D598-ED6C-39EB17F1353D}"/>
              </a:ext>
            </a:extLst>
          </p:cNvPr>
          <p:cNvPicPr>
            <a:picLocks noGrp="1" noChangeAspect="1"/>
          </p:cNvPicPr>
          <p:nvPr>
            <p:ph idx="1"/>
          </p:nvPr>
        </p:nvPicPr>
        <p:blipFill>
          <a:blip r:embed="rId2"/>
          <a:stretch>
            <a:fillRect/>
          </a:stretch>
        </p:blipFill>
        <p:spPr>
          <a:xfrm>
            <a:off x="866472" y="695739"/>
            <a:ext cx="11149590" cy="5555974"/>
          </a:xfrm>
          <a:prstGeom prst="rect">
            <a:avLst/>
          </a:prstGeom>
        </p:spPr>
      </p:pic>
    </p:spTree>
    <p:extLst>
      <p:ext uri="{BB962C8B-B14F-4D97-AF65-F5344CB8AC3E}">
        <p14:creationId xmlns:p14="http://schemas.microsoft.com/office/powerpoint/2010/main" val="128965919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website&#10;&#10;Description automatically generated">
            <a:extLst>
              <a:ext uri="{FF2B5EF4-FFF2-40B4-BE49-F238E27FC236}">
                <a16:creationId xmlns:a16="http://schemas.microsoft.com/office/drawing/2014/main" id="{2C666B69-9A9B-939A-4628-66D979A129D3}"/>
              </a:ext>
            </a:extLst>
          </p:cNvPr>
          <p:cNvPicPr>
            <a:picLocks noChangeAspect="1"/>
          </p:cNvPicPr>
          <p:nvPr/>
        </p:nvPicPr>
        <p:blipFill>
          <a:blip r:embed="rId2"/>
          <a:stretch>
            <a:fillRect/>
          </a:stretch>
        </p:blipFill>
        <p:spPr>
          <a:xfrm>
            <a:off x="948266" y="619709"/>
            <a:ext cx="10779908" cy="6009623"/>
          </a:xfrm>
          <a:prstGeom prst="rect">
            <a:avLst/>
          </a:prstGeom>
        </p:spPr>
      </p:pic>
      <p:sp>
        <p:nvSpPr>
          <p:cNvPr id="3" name="TextBox 2">
            <a:extLst>
              <a:ext uri="{FF2B5EF4-FFF2-40B4-BE49-F238E27FC236}">
                <a16:creationId xmlns:a16="http://schemas.microsoft.com/office/drawing/2014/main" id="{91688C19-A5C0-8FE6-C0BC-42E368DDBF1D}"/>
              </a:ext>
            </a:extLst>
          </p:cNvPr>
          <p:cNvSpPr txBox="1"/>
          <p:nvPr/>
        </p:nvSpPr>
        <p:spPr>
          <a:xfrm>
            <a:off x="948266" y="158044"/>
            <a:ext cx="23763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Admin Interface:</a:t>
            </a:r>
          </a:p>
        </p:txBody>
      </p:sp>
    </p:spTree>
    <p:extLst>
      <p:ext uri="{BB962C8B-B14F-4D97-AF65-F5344CB8AC3E}">
        <p14:creationId xmlns:p14="http://schemas.microsoft.com/office/powerpoint/2010/main" val="169749351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AF8-8C46-7FE3-6F83-AB113CBF73ED}"/>
              </a:ext>
            </a:extLst>
          </p:cNvPr>
          <p:cNvSpPr>
            <a:spLocks noGrp="1"/>
          </p:cNvSpPr>
          <p:nvPr>
            <p:ph type="title"/>
          </p:nvPr>
        </p:nvSpPr>
        <p:spPr>
          <a:xfrm>
            <a:off x="864705" y="208722"/>
            <a:ext cx="2435087" cy="407504"/>
          </a:xfrm>
        </p:spPr>
        <p:txBody>
          <a:bodyPr>
            <a:normAutofit fontScale="90000"/>
          </a:bodyPr>
          <a:lstStyle/>
          <a:p>
            <a:r>
              <a:rPr lang="en-US" sz="2400" dirty="0">
                <a:solidFill>
                  <a:schemeClr val="tx1"/>
                </a:solidFill>
                <a:latin typeface="+mn-lt"/>
                <a:ea typeface="+mn-ea"/>
                <a:cs typeface="+mn-cs"/>
              </a:rPr>
              <a:t>Admin Interface:</a:t>
            </a:r>
            <a:br>
              <a:rPr lang="en-US" sz="2400" dirty="0">
                <a:solidFill>
                  <a:schemeClr val="tx1"/>
                </a:solidFill>
                <a:latin typeface="+mn-lt"/>
                <a:ea typeface="+mn-ea"/>
                <a:cs typeface="+mn-cs"/>
              </a:rPr>
            </a:br>
            <a:endParaRPr lang="en-IN" sz="2400" dirty="0">
              <a:solidFill>
                <a:schemeClr val="tx1"/>
              </a:solidFill>
              <a:latin typeface="+mn-lt"/>
              <a:ea typeface="+mn-ea"/>
              <a:cs typeface="+mn-cs"/>
            </a:endParaRPr>
          </a:p>
        </p:txBody>
      </p:sp>
      <p:pic>
        <p:nvPicPr>
          <p:cNvPr id="4" name="Content Placeholder 3" descr="A screenshot of a web page&#10;&#10;Description automatically generated">
            <a:extLst>
              <a:ext uri="{FF2B5EF4-FFF2-40B4-BE49-F238E27FC236}">
                <a16:creationId xmlns:a16="http://schemas.microsoft.com/office/drawing/2014/main" id="{5100BD95-D372-DF20-4388-439CAD86229D}"/>
              </a:ext>
            </a:extLst>
          </p:cNvPr>
          <p:cNvPicPr>
            <a:picLocks noGrp="1" noChangeAspect="1"/>
          </p:cNvPicPr>
          <p:nvPr>
            <p:ph idx="1"/>
          </p:nvPr>
        </p:nvPicPr>
        <p:blipFill>
          <a:blip r:embed="rId2"/>
          <a:stretch>
            <a:fillRect/>
          </a:stretch>
        </p:blipFill>
        <p:spPr>
          <a:xfrm>
            <a:off x="999242" y="616226"/>
            <a:ext cx="10977409" cy="6061374"/>
          </a:xfrm>
          <a:prstGeom prst="rect">
            <a:avLst/>
          </a:prstGeom>
        </p:spPr>
      </p:pic>
    </p:spTree>
    <p:extLst>
      <p:ext uri="{BB962C8B-B14F-4D97-AF65-F5344CB8AC3E}">
        <p14:creationId xmlns:p14="http://schemas.microsoft.com/office/powerpoint/2010/main" val="2370226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781C4-2BDF-3975-1AC7-25C9FC626315}"/>
              </a:ext>
            </a:extLst>
          </p:cNvPr>
          <p:cNvSpPr>
            <a:spLocks noGrp="1"/>
          </p:cNvSpPr>
          <p:nvPr>
            <p:ph type="title"/>
          </p:nvPr>
        </p:nvSpPr>
        <p:spPr>
          <a:xfrm>
            <a:off x="834887" y="159026"/>
            <a:ext cx="2454965" cy="487017"/>
          </a:xfrm>
        </p:spPr>
        <p:txBody>
          <a:bodyPr>
            <a:normAutofit/>
          </a:bodyPr>
          <a:lstStyle/>
          <a:p>
            <a:r>
              <a:rPr lang="en-IN" sz="2400" dirty="0">
                <a:solidFill>
                  <a:schemeClr val="tx1"/>
                </a:solidFill>
                <a:latin typeface="+mn-lt"/>
                <a:ea typeface="+mn-ea"/>
                <a:cs typeface="+mn-cs"/>
              </a:rPr>
              <a:t>Admin Interface:</a:t>
            </a:r>
          </a:p>
        </p:txBody>
      </p:sp>
      <p:pic>
        <p:nvPicPr>
          <p:cNvPr id="7" name="Content Placeholder 6" descr="A group of green and blue bars&#10;&#10;Description automatically generated">
            <a:extLst>
              <a:ext uri="{FF2B5EF4-FFF2-40B4-BE49-F238E27FC236}">
                <a16:creationId xmlns:a16="http://schemas.microsoft.com/office/drawing/2014/main" id="{0824398D-A399-6C29-17D2-745AFF2A2CD3}"/>
              </a:ext>
            </a:extLst>
          </p:cNvPr>
          <p:cNvPicPr>
            <a:picLocks noGrp="1" noChangeAspect="1"/>
          </p:cNvPicPr>
          <p:nvPr>
            <p:ph idx="1"/>
          </p:nvPr>
        </p:nvPicPr>
        <p:blipFill>
          <a:blip r:embed="rId2"/>
          <a:stretch>
            <a:fillRect/>
          </a:stretch>
        </p:blipFill>
        <p:spPr>
          <a:xfrm>
            <a:off x="1017767" y="646043"/>
            <a:ext cx="10903226" cy="5914949"/>
          </a:xfrm>
          <a:prstGeom prst="rect">
            <a:avLst/>
          </a:prstGeom>
        </p:spPr>
      </p:pic>
    </p:spTree>
    <p:extLst>
      <p:ext uri="{BB962C8B-B14F-4D97-AF65-F5344CB8AC3E}">
        <p14:creationId xmlns:p14="http://schemas.microsoft.com/office/powerpoint/2010/main" val="297845824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308FC-0115-7D03-5C5F-39ADEF3DBD72}"/>
              </a:ext>
            </a:extLst>
          </p:cNvPr>
          <p:cNvSpPr>
            <a:spLocks noGrp="1"/>
          </p:cNvSpPr>
          <p:nvPr>
            <p:ph type="title"/>
          </p:nvPr>
        </p:nvSpPr>
        <p:spPr/>
        <p:txBody>
          <a:bodyPr/>
          <a:lstStyle/>
          <a:p>
            <a:r>
              <a:rPr lang="en-IN"/>
              <a:t>Sprint 1</a:t>
            </a:r>
          </a:p>
        </p:txBody>
      </p:sp>
      <p:pic>
        <p:nvPicPr>
          <p:cNvPr id="7" name="Content Placeholder 6">
            <a:extLst>
              <a:ext uri="{FF2B5EF4-FFF2-40B4-BE49-F238E27FC236}">
                <a16:creationId xmlns:a16="http://schemas.microsoft.com/office/drawing/2014/main" id="{29948014-B781-BC7A-D1E5-9181219B39A5}"/>
              </a:ext>
            </a:extLst>
          </p:cNvPr>
          <p:cNvPicPr>
            <a:picLocks noGrp="1" noChangeAspect="1"/>
          </p:cNvPicPr>
          <p:nvPr>
            <p:ph idx="1"/>
          </p:nvPr>
        </p:nvPicPr>
        <p:blipFill>
          <a:blip r:embed="rId2"/>
          <a:stretch>
            <a:fillRect/>
          </a:stretch>
        </p:blipFill>
        <p:spPr>
          <a:xfrm>
            <a:off x="725557" y="2011680"/>
            <a:ext cx="11320669" cy="2915920"/>
          </a:xfrm>
        </p:spPr>
      </p:pic>
    </p:spTree>
    <p:extLst>
      <p:ext uri="{BB962C8B-B14F-4D97-AF65-F5344CB8AC3E}">
        <p14:creationId xmlns:p14="http://schemas.microsoft.com/office/powerpoint/2010/main" val="274280494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EB61B7-2DC6-890B-F9A0-BB56518E6925}"/>
              </a:ext>
            </a:extLst>
          </p:cNvPr>
          <p:cNvSpPr>
            <a:spLocks noGrp="1"/>
          </p:cNvSpPr>
          <p:nvPr>
            <p:ph type="title"/>
          </p:nvPr>
        </p:nvSpPr>
        <p:spPr>
          <a:xfrm>
            <a:off x="834887" y="159026"/>
            <a:ext cx="2544417" cy="496957"/>
          </a:xfrm>
        </p:spPr>
        <p:txBody>
          <a:bodyPr>
            <a:normAutofit/>
          </a:bodyPr>
          <a:lstStyle/>
          <a:p>
            <a:r>
              <a:rPr lang="en-IN" sz="2400" dirty="0">
                <a:solidFill>
                  <a:schemeClr val="tx1"/>
                </a:solidFill>
                <a:latin typeface="+mn-lt"/>
                <a:ea typeface="+mn-ea"/>
                <a:cs typeface="+mn-cs"/>
              </a:rPr>
              <a:t>Admin Interface:</a:t>
            </a:r>
          </a:p>
        </p:txBody>
      </p:sp>
      <p:pic>
        <p:nvPicPr>
          <p:cNvPr id="6" name="Content Placeholder 5" descr="A screenshot of a web page&#10;&#10;Description automatically generated">
            <a:extLst>
              <a:ext uri="{FF2B5EF4-FFF2-40B4-BE49-F238E27FC236}">
                <a16:creationId xmlns:a16="http://schemas.microsoft.com/office/drawing/2014/main" id="{4A5897D3-1DBE-1614-74C6-C4200BB0D687}"/>
              </a:ext>
            </a:extLst>
          </p:cNvPr>
          <p:cNvPicPr>
            <a:picLocks noGrp="1" noChangeAspect="1"/>
          </p:cNvPicPr>
          <p:nvPr>
            <p:ph idx="1"/>
          </p:nvPr>
        </p:nvPicPr>
        <p:blipFill>
          <a:blip r:embed="rId2"/>
          <a:stretch>
            <a:fillRect/>
          </a:stretch>
        </p:blipFill>
        <p:spPr>
          <a:xfrm>
            <a:off x="966966" y="655983"/>
            <a:ext cx="11035351" cy="6042991"/>
          </a:xfrm>
          <a:prstGeom prst="rect">
            <a:avLst/>
          </a:prstGeom>
        </p:spPr>
      </p:pic>
    </p:spTree>
    <p:extLst>
      <p:ext uri="{BB962C8B-B14F-4D97-AF65-F5344CB8AC3E}">
        <p14:creationId xmlns:p14="http://schemas.microsoft.com/office/powerpoint/2010/main" val="407690106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4E473-0A1A-D4FC-18B1-DE7AC127A399}"/>
              </a:ext>
            </a:extLst>
          </p:cNvPr>
          <p:cNvSpPr>
            <a:spLocks noGrp="1"/>
          </p:cNvSpPr>
          <p:nvPr>
            <p:ph type="title"/>
          </p:nvPr>
        </p:nvSpPr>
        <p:spPr>
          <a:xfrm>
            <a:off x="735495" y="79513"/>
            <a:ext cx="2464904" cy="467139"/>
          </a:xfrm>
        </p:spPr>
        <p:txBody>
          <a:bodyPr>
            <a:normAutofit/>
          </a:bodyPr>
          <a:lstStyle/>
          <a:p>
            <a:r>
              <a:rPr lang="en-IN" sz="2400" dirty="0">
                <a:solidFill>
                  <a:schemeClr val="tx1"/>
                </a:solidFill>
                <a:latin typeface="+mn-lt"/>
                <a:ea typeface="+mn-ea"/>
                <a:cs typeface="+mn-cs"/>
              </a:rPr>
              <a:t>Admin Interface:</a:t>
            </a:r>
          </a:p>
        </p:txBody>
      </p:sp>
      <p:pic>
        <p:nvPicPr>
          <p:cNvPr id="4" name="Content Placeholder 3" descr="A group of blue and green bars&#10;&#10;Description automatically generated">
            <a:extLst>
              <a:ext uri="{FF2B5EF4-FFF2-40B4-BE49-F238E27FC236}">
                <a16:creationId xmlns:a16="http://schemas.microsoft.com/office/drawing/2014/main" id="{226A3D04-8B46-6AE5-5686-381385E3E3DE}"/>
              </a:ext>
            </a:extLst>
          </p:cNvPr>
          <p:cNvPicPr>
            <a:picLocks noGrp="1" noChangeAspect="1"/>
          </p:cNvPicPr>
          <p:nvPr>
            <p:ph idx="1"/>
          </p:nvPr>
        </p:nvPicPr>
        <p:blipFill>
          <a:blip r:embed="rId2"/>
          <a:stretch>
            <a:fillRect/>
          </a:stretch>
        </p:blipFill>
        <p:spPr>
          <a:xfrm>
            <a:off x="886341" y="546651"/>
            <a:ext cx="10996529" cy="6052931"/>
          </a:xfrm>
          <a:prstGeom prst="rect">
            <a:avLst/>
          </a:prstGeom>
        </p:spPr>
      </p:pic>
    </p:spTree>
    <p:extLst>
      <p:ext uri="{BB962C8B-B14F-4D97-AF65-F5344CB8AC3E}">
        <p14:creationId xmlns:p14="http://schemas.microsoft.com/office/powerpoint/2010/main" val="355694147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588682-9C27-477D-7534-EA351C1297BB}"/>
              </a:ext>
            </a:extLst>
          </p:cNvPr>
          <p:cNvSpPr>
            <a:spLocks noGrp="1"/>
          </p:cNvSpPr>
          <p:nvPr>
            <p:ph type="title"/>
          </p:nvPr>
        </p:nvSpPr>
        <p:spPr>
          <a:xfrm>
            <a:off x="745435" y="149087"/>
            <a:ext cx="2395330" cy="526774"/>
          </a:xfrm>
        </p:spPr>
        <p:txBody>
          <a:bodyPr>
            <a:normAutofit/>
          </a:bodyPr>
          <a:lstStyle/>
          <a:p>
            <a:r>
              <a:rPr lang="en-IN" sz="2400" dirty="0">
                <a:solidFill>
                  <a:schemeClr val="tx1"/>
                </a:solidFill>
                <a:latin typeface="+mn-lt"/>
                <a:ea typeface="+mn-ea"/>
                <a:cs typeface="+mn-cs"/>
              </a:rPr>
              <a:t>Admin Interface:</a:t>
            </a:r>
          </a:p>
        </p:txBody>
      </p:sp>
      <p:pic>
        <p:nvPicPr>
          <p:cNvPr id="8" name="Content Placeholder 7" descr="A screenshot of a screen&#10;&#10;Description automatically generated">
            <a:extLst>
              <a:ext uri="{FF2B5EF4-FFF2-40B4-BE49-F238E27FC236}">
                <a16:creationId xmlns:a16="http://schemas.microsoft.com/office/drawing/2014/main" id="{5B7DC91F-4B35-C508-78B1-2B34587A732C}"/>
              </a:ext>
            </a:extLst>
          </p:cNvPr>
          <p:cNvPicPr>
            <a:picLocks noGrp="1" noChangeAspect="1"/>
          </p:cNvPicPr>
          <p:nvPr>
            <p:ph idx="1"/>
          </p:nvPr>
        </p:nvPicPr>
        <p:blipFill>
          <a:blip r:embed="rId2"/>
          <a:stretch>
            <a:fillRect/>
          </a:stretch>
        </p:blipFill>
        <p:spPr>
          <a:xfrm>
            <a:off x="974770" y="785191"/>
            <a:ext cx="10801649" cy="5923722"/>
          </a:xfrm>
          <a:prstGeom prst="rect">
            <a:avLst/>
          </a:prstGeom>
        </p:spPr>
      </p:pic>
    </p:spTree>
    <p:extLst>
      <p:ext uri="{BB962C8B-B14F-4D97-AF65-F5344CB8AC3E}">
        <p14:creationId xmlns:p14="http://schemas.microsoft.com/office/powerpoint/2010/main" val="359656472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AA7A5-4769-7383-0D0F-77B9264C0FBA}"/>
              </a:ext>
            </a:extLst>
          </p:cNvPr>
          <p:cNvSpPr>
            <a:spLocks noGrp="1"/>
          </p:cNvSpPr>
          <p:nvPr>
            <p:ph type="title"/>
          </p:nvPr>
        </p:nvSpPr>
        <p:spPr>
          <a:xfrm>
            <a:off x="844826" y="139148"/>
            <a:ext cx="2365513" cy="487017"/>
          </a:xfrm>
        </p:spPr>
        <p:txBody>
          <a:bodyPr>
            <a:normAutofit/>
          </a:bodyPr>
          <a:lstStyle/>
          <a:p>
            <a:r>
              <a:rPr lang="en-IN" sz="2400" dirty="0">
                <a:solidFill>
                  <a:schemeClr val="tx1"/>
                </a:solidFill>
                <a:latin typeface="+mn-lt"/>
                <a:ea typeface="+mn-ea"/>
                <a:cs typeface="+mn-cs"/>
              </a:rPr>
              <a:t>Admin Interface:</a:t>
            </a:r>
          </a:p>
        </p:txBody>
      </p:sp>
      <p:pic>
        <p:nvPicPr>
          <p:cNvPr id="4" name="Content Placeholder 3" descr="A screenshot of a computer screen&#10;&#10;Description automatically generated">
            <a:extLst>
              <a:ext uri="{FF2B5EF4-FFF2-40B4-BE49-F238E27FC236}">
                <a16:creationId xmlns:a16="http://schemas.microsoft.com/office/drawing/2014/main" id="{2472834B-2218-DAA1-0BBE-C84FCAE814E8}"/>
              </a:ext>
            </a:extLst>
          </p:cNvPr>
          <p:cNvPicPr>
            <a:picLocks noGrp="1" noChangeAspect="1"/>
          </p:cNvPicPr>
          <p:nvPr>
            <p:ph idx="1"/>
          </p:nvPr>
        </p:nvPicPr>
        <p:blipFill>
          <a:blip r:embed="rId2"/>
          <a:stretch>
            <a:fillRect/>
          </a:stretch>
        </p:blipFill>
        <p:spPr>
          <a:xfrm>
            <a:off x="1043609" y="626165"/>
            <a:ext cx="11044908" cy="6092687"/>
          </a:xfrm>
          <a:prstGeom prst="rect">
            <a:avLst/>
          </a:prstGeom>
        </p:spPr>
      </p:pic>
    </p:spTree>
    <p:extLst>
      <p:ext uri="{BB962C8B-B14F-4D97-AF65-F5344CB8AC3E}">
        <p14:creationId xmlns:p14="http://schemas.microsoft.com/office/powerpoint/2010/main" val="106753451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D5248-ABEC-2DE5-932C-D07942C7F145}"/>
              </a:ext>
            </a:extLst>
          </p:cNvPr>
          <p:cNvSpPr>
            <a:spLocks noGrp="1"/>
          </p:cNvSpPr>
          <p:nvPr>
            <p:ph type="title"/>
          </p:nvPr>
        </p:nvSpPr>
        <p:spPr>
          <a:xfrm>
            <a:off x="755374" y="69574"/>
            <a:ext cx="2405270" cy="516835"/>
          </a:xfrm>
        </p:spPr>
        <p:txBody>
          <a:bodyPr>
            <a:normAutofit/>
          </a:bodyPr>
          <a:lstStyle/>
          <a:p>
            <a:r>
              <a:rPr lang="en-IN" sz="2400" dirty="0">
                <a:solidFill>
                  <a:schemeClr val="tx1"/>
                </a:solidFill>
                <a:latin typeface="+mn-lt"/>
                <a:ea typeface="+mn-ea"/>
                <a:cs typeface="+mn-cs"/>
              </a:rPr>
              <a:t>Admin Interface:</a:t>
            </a:r>
          </a:p>
        </p:txBody>
      </p:sp>
      <p:pic>
        <p:nvPicPr>
          <p:cNvPr id="4" name="Content Placeholder 3" descr="A screenshot of a research form&#10;&#10;Description automatically generated">
            <a:extLst>
              <a:ext uri="{FF2B5EF4-FFF2-40B4-BE49-F238E27FC236}">
                <a16:creationId xmlns:a16="http://schemas.microsoft.com/office/drawing/2014/main" id="{AEE49F38-BB00-205F-8155-FA13D86FCE5F}"/>
              </a:ext>
            </a:extLst>
          </p:cNvPr>
          <p:cNvPicPr>
            <a:picLocks noGrp="1" noChangeAspect="1"/>
          </p:cNvPicPr>
          <p:nvPr>
            <p:ph idx="1"/>
          </p:nvPr>
        </p:nvPicPr>
        <p:blipFill>
          <a:blip r:embed="rId2"/>
          <a:stretch>
            <a:fillRect/>
          </a:stretch>
        </p:blipFill>
        <p:spPr>
          <a:xfrm>
            <a:off x="998863" y="586409"/>
            <a:ext cx="10841861" cy="5953539"/>
          </a:xfrm>
          <a:prstGeom prst="rect">
            <a:avLst/>
          </a:prstGeom>
        </p:spPr>
      </p:pic>
    </p:spTree>
    <p:extLst>
      <p:ext uri="{BB962C8B-B14F-4D97-AF65-F5344CB8AC3E}">
        <p14:creationId xmlns:p14="http://schemas.microsoft.com/office/powerpoint/2010/main" val="297410877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DD43-18AD-81DD-D3CA-5628D99B114A}"/>
              </a:ext>
            </a:extLst>
          </p:cNvPr>
          <p:cNvSpPr>
            <a:spLocks noGrp="1"/>
          </p:cNvSpPr>
          <p:nvPr>
            <p:ph type="title"/>
          </p:nvPr>
        </p:nvSpPr>
        <p:spPr>
          <a:xfrm>
            <a:off x="792480" y="137160"/>
            <a:ext cx="2651760" cy="401320"/>
          </a:xfrm>
        </p:spPr>
        <p:txBody>
          <a:bodyPr>
            <a:normAutofit fontScale="90000"/>
          </a:bodyPr>
          <a:lstStyle/>
          <a:p>
            <a:r>
              <a:rPr lang="en-IN" sz="2400" dirty="0">
                <a:solidFill>
                  <a:schemeClr val="tx1"/>
                </a:solidFill>
                <a:latin typeface="+mn-lt"/>
                <a:ea typeface="+mn-ea"/>
                <a:cs typeface="+mn-cs"/>
              </a:rPr>
              <a:t>Admin Interface:</a:t>
            </a:r>
          </a:p>
        </p:txBody>
      </p:sp>
      <p:pic>
        <p:nvPicPr>
          <p:cNvPr id="5" name="Content Placeholder 4" descr="A screenshot of a computer&#10;&#10;Description automatically generated">
            <a:extLst>
              <a:ext uri="{FF2B5EF4-FFF2-40B4-BE49-F238E27FC236}">
                <a16:creationId xmlns:a16="http://schemas.microsoft.com/office/drawing/2014/main" id="{4F2EE419-36A8-A4D7-DB3C-BE93B1DB490A}"/>
              </a:ext>
            </a:extLst>
          </p:cNvPr>
          <p:cNvPicPr>
            <a:picLocks noGrp="1" noChangeAspect="1"/>
          </p:cNvPicPr>
          <p:nvPr>
            <p:ph idx="1"/>
          </p:nvPr>
        </p:nvPicPr>
        <p:blipFill>
          <a:blip r:embed="rId2"/>
          <a:stretch>
            <a:fillRect/>
          </a:stretch>
        </p:blipFill>
        <p:spPr>
          <a:xfrm>
            <a:off x="1295400" y="1818082"/>
            <a:ext cx="9601200" cy="3221835"/>
          </a:xfrm>
          <a:prstGeom prst="rect">
            <a:avLst/>
          </a:prstGeom>
        </p:spPr>
      </p:pic>
    </p:spTree>
    <p:extLst>
      <p:ext uri="{BB962C8B-B14F-4D97-AF65-F5344CB8AC3E}">
        <p14:creationId xmlns:p14="http://schemas.microsoft.com/office/powerpoint/2010/main" val="63321382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8ACEE7-397B-B3BC-6628-74BE7A9957F0}"/>
              </a:ext>
            </a:extLst>
          </p:cNvPr>
          <p:cNvSpPr>
            <a:spLocks noGrp="1"/>
          </p:cNvSpPr>
          <p:nvPr>
            <p:ph type="title"/>
          </p:nvPr>
        </p:nvSpPr>
        <p:spPr>
          <a:xfrm>
            <a:off x="782320" y="116840"/>
            <a:ext cx="2580640" cy="452120"/>
          </a:xfrm>
        </p:spPr>
        <p:txBody>
          <a:bodyPr>
            <a:normAutofit/>
          </a:bodyPr>
          <a:lstStyle/>
          <a:p>
            <a:r>
              <a:rPr lang="en-IN" sz="2400" dirty="0">
                <a:solidFill>
                  <a:schemeClr val="tx1"/>
                </a:solidFill>
                <a:latin typeface="+mn-lt"/>
                <a:ea typeface="+mn-ea"/>
                <a:cs typeface="+mn-cs"/>
              </a:rPr>
              <a:t>Admin Interface:</a:t>
            </a:r>
          </a:p>
        </p:txBody>
      </p:sp>
      <p:pic>
        <p:nvPicPr>
          <p:cNvPr id="7" name="Content Placeholder 6" descr="A screenshot of a computer&#10;&#10;Description automatically generated">
            <a:extLst>
              <a:ext uri="{FF2B5EF4-FFF2-40B4-BE49-F238E27FC236}">
                <a16:creationId xmlns:a16="http://schemas.microsoft.com/office/drawing/2014/main" id="{D8687B3A-B913-0F3F-0225-282552681706}"/>
              </a:ext>
            </a:extLst>
          </p:cNvPr>
          <p:cNvPicPr>
            <a:picLocks noGrp="1" noChangeAspect="1"/>
          </p:cNvPicPr>
          <p:nvPr>
            <p:ph idx="1"/>
          </p:nvPr>
        </p:nvPicPr>
        <p:blipFill>
          <a:blip r:embed="rId2"/>
          <a:stretch>
            <a:fillRect/>
          </a:stretch>
        </p:blipFill>
        <p:spPr>
          <a:xfrm>
            <a:off x="995233" y="690880"/>
            <a:ext cx="10946533" cy="5598160"/>
          </a:xfrm>
          <a:prstGeom prst="rect">
            <a:avLst/>
          </a:prstGeom>
        </p:spPr>
      </p:pic>
    </p:spTree>
    <p:extLst>
      <p:ext uri="{BB962C8B-B14F-4D97-AF65-F5344CB8AC3E}">
        <p14:creationId xmlns:p14="http://schemas.microsoft.com/office/powerpoint/2010/main" val="203340797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BA4A5-2D97-5ED9-E317-5029630DE3FC}"/>
              </a:ext>
            </a:extLst>
          </p:cNvPr>
          <p:cNvSpPr>
            <a:spLocks noGrp="1"/>
          </p:cNvSpPr>
          <p:nvPr>
            <p:ph type="title"/>
          </p:nvPr>
        </p:nvSpPr>
        <p:spPr>
          <a:xfrm>
            <a:off x="782320" y="116840"/>
            <a:ext cx="2448560" cy="421640"/>
          </a:xfrm>
        </p:spPr>
        <p:txBody>
          <a:bodyPr>
            <a:normAutofit/>
          </a:bodyPr>
          <a:lstStyle/>
          <a:p>
            <a:r>
              <a:rPr lang="en-IN" sz="2400" dirty="0">
                <a:solidFill>
                  <a:schemeClr val="tx1"/>
                </a:solidFill>
                <a:latin typeface="+mn-lt"/>
                <a:ea typeface="+mn-ea"/>
                <a:cs typeface="+mn-cs"/>
              </a:rPr>
              <a:t>Admin Interface:</a:t>
            </a:r>
          </a:p>
        </p:txBody>
      </p:sp>
      <p:pic>
        <p:nvPicPr>
          <p:cNvPr id="4" name="Content Placeholder 3" descr="A screenshot of a computer&#10;&#10;Description automatically generated">
            <a:extLst>
              <a:ext uri="{FF2B5EF4-FFF2-40B4-BE49-F238E27FC236}">
                <a16:creationId xmlns:a16="http://schemas.microsoft.com/office/drawing/2014/main" id="{71F94666-FA36-F112-3336-0FE1BDBC507A}"/>
              </a:ext>
            </a:extLst>
          </p:cNvPr>
          <p:cNvPicPr>
            <a:picLocks noGrp="1" noChangeAspect="1"/>
          </p:cNvPicPr>
          <p:nvPr>
            <p:ph idx="1"/>
          </p:nvPr>
        </p:nvPicPr>
        <p:blipFill>
          <a:blip r:embed="rId2"/>
          <a:stretch>
            <a:fillRect/>
          </a:stretch>
        </p:blipFill>
        <p:spPr>
          <a:xfrm>
            <a:off x="872413" y="538480"/>
            <a:ext cx="11131892" cy="5984240"/>
          </a:xfrm>
          <a:prstGeom prst="rect">
            <a:avLst/>
          </a:prstGeom>
        </p:spPr>
      </p:pic>
    </p:spTree>
    <p:extLst>
      <p:ext uri="{BB962C8B-B14F-4D97-AF65-F5344CB8AC3E}">
        <p14:creationId xmlns:p14="http://schemas.microsoft.com/office/powerpoint/2010/main" val="169971385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A81C0-AE9C-633F-211E-2E247C1BC57E}"/>
              </a:ext>
            </a:extLst>
          </p:cNvPr>
          <p:cNvSpPr>
            <a:spLocks noGrp="1"/>
          </p:cNvSpPr>
          <p:nvPr>
            <p:ph type="title"/>
          </p:nvPr>
        </p:nvSpPr>
        <p:spPr>
          <a:xfrm>
            <a:off x="812800" y="127000"/>
            <a:ext cx="2377440" cy="462280"/>
          </a:xfrm>
        </p:spPr>
        <p:txBody>
          <a:bodyPr>
            <a:normAutofit/>
          </a:bodyPr>
          <a:lstStyle/>
          <a:p>
            <a:r>
              <a:rPr lang="en-IN" sz="2400" dirty="0">
                <a:solidFill>
                  <a:schemeClr val="tx1"/>
                </a:solidFill>
                <a:latin typeface="+mn-lt"/>
                <a:ea typeface="+mn-ea"/>
                <a:cs typeface="+mn-cs"/>
              </a:rPr>
              <a:t>Admin Interface:</a:t>
            </a:r>
          </a:p>
        </p:txBody>
      </p:sp>
      <p:pic>
        <p:nvPicPr>
          <p:cNvPr id="4" name="Content Placeholder 3" descr="A screenshot of a computer&#10;&#10;Description automatically generated">
            <a:extLst>
              <a:ext uri="{FF2B5EF4-FFF2-40B4-BE49-F238E27FC236}">
                <a16:creationId xmlns:a16="http://schemas.microsoft.com/office/drawing/2014/main" id="{4BF03C35-6D4D-1155-571C-5C9EBB83FF93}"/>
              </a:ext>
            </a:extLst>
          </p:cNvPr>
          <p:cNvPicPr>
            <a:picLocks noGrp="1" noChangeAspect="1"/>
          </p:cNvPicPr>
          <p:nvPr>
            <p:ph idx="1"/>
          </p:nvPr>
        </p:nvPicPr>
        <p:blipFill>
          <a:blip r:embed="rId2"/>
          <a:stretch>
            <a:fillRect/>
          </a:stretch>
        </p:blipFill>
        <p:spPr>
          <a:xfrm>
            <a:off x="1178560" y="1983298"/>
            <a:ext cx="10673900" cy="2598862"/>
          </a:xfrm>
          <a:prstGeom prst="rect">
            <a:avLst/>
          </a:prstGeom>
        </p:spPr>
      </p:pic>
    </p:spTree>
    <p:extLst>
      <p:ext uri="{BB962C8B-B14F-4D97-AF65-F5344CB8AC3E}">
        <p14:creationId xmlns:p14="http://schemas.microsoft.com/office/powerpoint/2010/main" val="312083476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5ED4CF-7CBE-12E3-6C48-0660E666B074}"/>
              </a:ext>
            </a:extLst>
          </p:cNvPr>
          <p:cNvSpPr txBox="1"/>
          <p:nvPr/>
        </p:nvSpPr>
        <p:spPr>
          <a:xfrm>
            <a:off x="4267199" y="203200"/>
            <a:ext cx="36576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t>Abstraction</a:t>
            </a:r>
            <a:endParaRPr lang="en-US"/>
          </a:p>
        </p:txBody>
      </p:sp>
      <p:sp>
        <p:nvSpPr>
          <p:cNvPr id="3" name="TextBox 2">
            <a:extLst>
              <a:ext uri="{FF2B5EF4-FFF2-40B4-BE49-F238E27FC236}">
                <a16:creationId xmlns:a16="http://schemas.microsoft.com/office/drawing/2014/main" id="{0E7B0D1F-4508-E9FB-CAF5-995AA23D2232}"/>
              </a:ext>
            </a:extLst>
          </p:cNvPr>
          <p:cNvSpPr txBox="1"/>
          <p:nvPr/>
        </p:nvSpPr>
        <p:spPr>
          <a:xfrm>
            <a:off x="1061155" y="869244"/>
            <a:ext cx="1095022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Definition: </a:t>
            </a:r>
            <a:r>
              <a:rPr lang="en-US" dirty="0"/>
              <a:t>I</a:t>
            </a:r>
            <a:r>
              <a:rPr lang="en-US" dirty="0">
                <a:ea typeface="+mn-lt"/>
                <a:cs typeface="+mn-lt"/>
              </a:rPr>
              <a:t>t is the process of focusing on the essential features of a system or a process while ignoring less relevant or overly detailed aspects. This is typically achieved through the creation of models or interfaces that represent the more significant features without involving all the underlying complexities.</a:t>
            </a:r>
            <a:endParaRPr lang="en-US" b="1" dirty="0"/>
          </a:p>
        </p:txBody>
      </p:sp>
      <p:sp>
        <p:nvSpPr>
          <p:cNvPr id="4" name="TextBox 3">
            <a:extLst>
              <a:ext uri="{FF2B5EF4-FFF2-40B4-BE49-F238E27FC236}">
                <a16:creationId xmlns:a16="http://schemas.microsoft.com/office/drawing/2014/main" id="{7F06D563-F94F-0168-A44E-B1EF642E55FD}"/>
              </a:ext>
            </a:extLst>
          </p:cNvPr>
          <p:cNvSpPr txBox="1"/>
          <p:nvPr/>
        </p:nvSpPr>
        <p:spPr>
          <a:xfrm>
            <a:off x="1061155" y="1964266"/>
            <a:ext cx="34205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Abstraction Implementation:</a:t>
            </a:r>
          </a:p>
        </p:txBody>
      </p:sp>
      <p:pic>
        <p:nvPicPr>
          <p:cNvPr id="5" name="Picture 4" descr="A close-up of words&#10;&#10;Description automatically generated">
            <a:extLst>
              <a:ext uri="{FF2B5EF4-FFF2-40B4-BE49-F238E27FC236}">
                <a16:creationId xmlns:a16="http://schemas.microsoft.com/office/drawing/2014/main" id="{4626D93D-056E-D65E-F70F-760B6BD13FD9}"/>
              </a:ext>
            </a:extLst>
          </p:cNvPr>
          <p:cNvPicPr>
            <a:picLocks noChangeAspect="1"/>
          </p:cNvPicPr>
          <p:nvPr/>
        </p:nvPicPr>
        <p:blipFill>
          <a:blip r:embed="rId2"/>
          <a:stretch>
            <a:fillRect/>
          </a:stretch>
        </p:blipFill>
        <p:spPr>
          <a:xfrm>
            <a:off x="1061156" y="2793099"/>
            <a:ext cx="9482666" cy="1198425"/>
          </a:xfrm>
          <a:prstGeom prst="rect">
            <a:avLst/>
          </a:prstGeom>
        </p:spPr>
      </p:pic>
      <p:sp>
        <p:nvSpPr>
          <p:cNvPr id="6" name="TextBox 5">
            <a:extLst>
              <a:ext uri="{FF2B5EF4-FFF2-40B4-BE49-F238E27FC236}">
                <a16:creationId xmlns:a16="http://schemas.microsoft.com/office/drawing/2014/main" id="{6C60BDB0-33E6-6EF5-8747-4B9927AEC730}"/>
              </a:ext>
            </a:extLst>
          </p:cNvPr>
          <p:cNvSpPr txBox="1"/>
          <p:nvPr/>
        </p:nvSpPr>
        <p:spPr>
          <a:xfrm>
            <a:off x="1061155" y="2331156"/>
            <a:ext cx="2652888" cy="3781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Login.js</a:t>
            </a:r>
          </a:p>
        </p:txBody>
      </p:sp>
      <p:sp>
        <p:nvSpPr>
          <p:cNvPr id="7" name="TextBox 6">
            <a:extLst>
              <a:ext uri="{FF2B5EF4-FFF2-40B4-BE49-F238E27FC236}">
                <a16:creationId xmlns:a16="http://schemas.microsoft.com/office/drawing/2014/main" id="{07D4DEC8-1850-A5FE-1F95-84F4C4C38F9F}"/>
              </a:ext>
            </a:extLst>
          </p:cNvPr>
          <p:cNvSpPr txBox="1"/>
          <p:nvPr/>
        </p:nvSpPr>
        <p:spPr>
          <a:xfrm>
            <a:off x="1061155" y="4267200"/>
            <a:ext cx="1048737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use of React functional components (</a:t>
            </a:r>
            <a:r>
              <a:rPr lang="en-US" b="1" dirty="0">
                <a:ea typeface="+mn-lt"/>
                <a:cs typeface="+mn-lt"/>
              </a:rPr>
              <a:t>Login</a:t>
            </a:r>
            <a:r>
              <a:rPr lang="en-US" dirty="0">
                <a:ea typeface="+mn-lt"/>
                <a:cs typeface="+mn-lt"/>
              </a:rPr>
              <a:t>) and state management via hooks (</a:t>
            </a:r>
            <a:r>
              <a:rPr lang="en-US" b="1" dirty="0">
                <a:ea typeface="+mn-lt"/>
                <a:cs typeface="+mn-lt"/>
              </a:rPr>
              <a:t>useState</a:t>
            </a:r>
            <a:r>
              <a:rPr lang="en-US" dirty="0">
                <a:ea typeface="+mn-lt"/>
                <a:cs typeface="+mn-lt"/>
              </a:rPr>
              <a:t>) abstracts the state management logic. The user of the Login component need not understand the intricacies of how states like </a:t>
            </a:r>
            <a:r>
              <a:rPr lang="en-US" b="1" dirty="0">
                <a:ea typeface="+mn-lt"/>
                <a:cs typeface="+mn-lt"/>
              </a:rPr>
              <a:t>userName</a:t>
            </a:r>
            <a:r>
              <a:rPr lang="en-US" dirty="0">
                <a:ea typeface="+mn-lt"/>
                <a:cs typeface="+mn-lt"/>
              </a:rPr>
              <a:t>, </a:t>
            </a:r>
            <a:r>
              <a:rPr lang="en-US" b="1" dirty="0">
                <a:ea typeface="+mn-lt"/>
                <a:cs typeface="+mn-lt"/>
              </a:rPr>
              <a:t>password</a:t>
            </a:r>
            <a:r>
              <a:rPr lang="en-US" dirty="0">
                <a:ea typeface="+mn-lt"/>
                <a:cs typeface="+mn-lt"/>
              </a:rPr>
              <a:t>, and </a:t>
            </a:r>
            <a:r>
              <a:rPr lang="en-US" b="1" dirty="0">
                <a:ea typeface="+mn-lt"/>
                <a:cs typeface="+mn-lt"/>
              </a:rPr>
              <a:t>loggedIn </a:t>
            </a:r>
            <a:r>
              <a:rPr lang="en-US" dirty="0">
                <a:ea typeface="+mn-lt"/>
                <a:cs typeface="+mn-lt"/>
              </a:rPr>
              <a:t>are managed internally.</a:t>
            </a:r>
          </a:p>
          <a:p>
            <a:endParaRPr lang="en-US" dirty="0"/>
          </a:p>
          <a:p>
            <a:r>
              <a:rPr lang="en-US" b="1" dirty="0"/>
              <a:t>Usage:</a:t>
            </a:r>
          </a:p>
          <a:p>
            <a:r>
              <a:rPr lang="en-US" dirty="0">
                <a:ea typeface="+mn-lt"/>
                <a:cs typeface="+mn-lt"/>
              </a:rPr>
              <a:t>React Components: Simplifies UI code management by allowing us to think about each piece in isolation.</a:t>
            </a:r>
            <a:endParaRPr lang="en-US" dirty="0"/>
          </a:p>
        </p:txBody>
      </p:sp>
    </p:spTree>
    <p:extLst>
      <p:ext uri="{BB962C8B-B14F-4D97-AF65-F5344CB8AC3E}">
        <p14:creationId xmlns:p14="http://schemas.microsoft.com/office/powerpoint/2010/main" val="424341656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A1990-285E-57F3-5275-41B111ECEE60}"/>
              </a:ext>
            </a:extLst>
          </p:cNvPr>
          <p:cNvSpPr>
            <a:spLocks noGrp="1"/>
          </p:cNvSpPr>
          <p:nvPr>
            <p:ph type="title"/>
          </p:nvPr>
        </p:nvSpPr>
        <p:spPr/>
        <p:txBody>
          <a:bodyPr/>
          <a:lstStyle/>
          <a:p>
            <a:r>
              <a:rPr lang="en-IN"/>
              <a:t>Sprint 2</a:t>
            </a:r>
          </a:p>
        </p:txBody>
      </p:sp>
      <p:pic>
        <p:nvPicPr>
          <p:cNvPr id="5" name="Content Placeholder 4">
            <a:extLst>
              <a:ext uri="{FF2B5EF4-FFF2-40B4-BE49-F238E27FC236}">
                <a16:creationId xmlns:a16="http://schemas.microsoft.com/office/drawing/2014/main" id="{0EDD605A-66B1-950F-FCE8-0A38DA1EA0EC}"/>
              </a:ext>
            </a:extLst>
          </p:cNvPr>
          <p:cNvPicPr>
            <a:picLocks noGrp="1" noChangeAspect="1"/>
          </p:cNvPicPr>
          <p:nvPr>
            <p:ph idx="1"/>
          </p:nvPr>
        </p:nvPicPr>
        <p:blipFill>
          <a:blip r:embed="rId2"/>
          <a:stretch>
            <a:fillRect/>
          </a:stretch>
        </p:blipFill>
        <p:spPr>
          <a:xfrm>
            <a:off x="725555" y="2171700"/>
            <a:ext cx="11300793" cy="2999740"/>
          </a:xfrm>
        </p:spPr>
      </p:pic>
    </p:spTree>
    <p:extLst>
      <p:ext uri="{BB962C8B-B14F-4D97-AF65-F5344CB8AC3E}">
        <p14:creationId xmlns:p14="http://schemas.microsoft.com/office/powerpoint/2010/main" val="253029142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55A15C-BF36-8D5A-A2E0-A053EB159FEF}"/>
              </a:ext>
            </a:extLst>
          </p:cNvPr>
          <p:cNvSpPr txBox="1"/>
          <p:nvPr/>
        </p:nvSpPr>
        <p:spPr>
          <a:xfrm>
            <a:off x="1049865" y="756355"/>
            <a:ext cx="26077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Insert.js</a:t>
            </a:r>
          </a:p>
        </p:txBody>
      </p:sp>
      <p:pic>
        <p:nvPicPr>
          <p:cNvPr id="4" name="Picture 3" descr="A close-up of a computer code&#10;&#10;Description automatically generated">
            <a:extLst>
              <a:ext uri="{FF2B5EF4-FFF2-40B4-BE49-F238E27FC236}">
                <a16:creationId xmlns:a16="http://schemas.microsoft.com/office/drawing/2014/main" id="{41B4BC72-23CD-EC82-1760-F2DD7B964C83}"/>
              </a:ext>
            </a:extLst>
          </p:cNvPr>
          <p:cNvPicPr>
            <a:picLocks noChangeAspect="1"/>
          </p:cNvPicPr>
          <p:nvPr/>
        </p:nvPicPr>
        <p:blipFill>
          <a:blip r:embed="rId2"/>
          <a:stretch>
            <a:fillRect/>
          </a:stretch>
        </p:blipFill>
        <p:spPr>
          <a:xfrm>
            <a:off x="1049866" y="1325033"/>
            <a:ext cx="6675669" cy="1531017"/>
          </a:xfrm>
          <a:prstGeom prst="rect">
            <a:avLst/>
          </a:prstGeom>
        </p:spPr>
      </p:pic>
      <p:sp>
        <p:nvSpPr>
          <p:cNvPr id="5" name="TextBox 4">
            <a:extLst>
              <a:ext uri="{FF2B5EF4-FFF2-40B4-BE49-F238E27FC236}">
                <a16:creationId xmlns:a16="http://schemas.microsoft.com/office/drawing/2014/main" id="{91812228-A17D-81DD-14EB-8DAE0DB89845}"/>
              </a:ext>
            </a:extLst>
          </p:cNvPr>
          <p:cNvSpPr txBox="1"/>
          <p:nvPr/>
        </p:nvSpPr>
        <p:spPr>
          <a:xfrm>
            <a:off x="1049867" y="3397955"/>
            <a:ext cx="1049866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use of components (</a:t>
            </a:r>
            <a:r>
              <a:rPr lang="en-US" b="1" dirty="0">
                <a:ea typeface="+mn-lt"/>
                <a:cs typeface="+mn-lt"/>
              </a:rPr>
              <a:t>Insert</a:t>
            </a:r>
            <a:r>
              <a:rPr lang="en-US" dirty="0">
                <a:ea typeface="+mn-lt"/>
                <a:cs typeface="+mn-lt"/>
              </a:rPr>
              <a:t>) and hooks (</a:t>
            </a:r>
            <a:r>
              <a:rPr lang="en-US" b="1" dirty="0">
                <a:ea typeface="+mn-lt"/>
                <a:cs typeface="+mn-lt"/>
              </a:rPr>
              <a:t>useState</a:t>
            </a:r>
            <a:r>
              <a:rPr lang="en-US" dirty="0">
                <a:ea typeface="+mn-lt"/>
                <a:cs typeface="+mn-lt"/>
              </a:rPr>
              <a:t>) abstracts complex functionalities like redirecting users or handling state changes upon actions (e.g., logging out).</a:t>
            </a:r>
          </a:p>
          <a:p>
            <a:endParaRPr lang="en-US" dirty="0"/>
          </a:p>
          <a:p>
            <a:r>
              <a:rPr lang="en-US" b="1" dirty="0"/>
              <a:t>Usage:</a:t>
            </a:r>
            <a:endParaRPr lang="en-US" dirty="0"/>
          </a:p>
          <a:p>
            <a:r>
              <a:rPr lang="en-US" b="1" dirty="0">
                <a:ea typeface="+mn-lt"/>
                <a:cs typeface="+mn-lt"/>
              </a:rPr>
              <a:t>React Components: </a:t>
            </a:r>
            <a:r>
              <a:rPr lang="en-US" dirty="0">
                <a:ea typeface="+mn-lt"/>
                <a:cs typeface="+mn-lt"/>
              </a:rPr>
              <a:t>Allows the developer to modularize features such as inserting new user data, making the code easier to manage and scale.</a:t>
            </a:r>
            <a:endParaRPr lang="en-US" dirty="0"/>
          </a:p>
          <a:p>
            <a:r>
              <a:rPr lang="en-US" b="1" dirty="0">
                <a:ea typeface="+mn-lt"/>
                <a:cs typeface="+mn-lt"/>
              </a:rPr>
              <a:t>Logout Functionality:</a:t>
            </a:r>
            <a:r>
              <a:rPr lang="en-US" dirty="0">
                <a:ea typeface="+mn-lt"/>
                <a:cs typeface="+mn-lt"/>
              </a:rPr>
              <a:t> Encapsulates the logout logic, making it reusable and easy to maintain across different parts of the application where a logout feature might be necessary.</a:t>
            </a:r>
            <a:endParaRPr lang="en-US" dirty="0"/>
          </a:p>
        </p:txBody>
      </p:sp>
    </p:spTree>
    <p:extLst>
      <p:ext uri="{BB962C8B-B14F-4D97-AF65-F5344CB8AC3E}">
        <p14:creationId xmlns:p14="http://schemas.microsoft.com/office/powerpoint/2010/main" val="175145308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844-B596-BCC1-BA06-94370A46F425}"/>
              </a:ext>
            </a:extLst>
          </p:cNvPr>
          <p:cNvSpPr txBox="1"/>
          <p:nvPr/>
        </p:nvSpPr>
        <p:spPr>
          <a:xfrm>
            <a:off x="4504267" y="220134"/>
            <a:ext cx="31834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t>Encapsulation</a:t>
            </a:r>
          </a:p>
        </p:txBody>
      </p:sp>
      <p:sp>
        <p:nvSpPr>
          <p:cNvPr id="3" name="TextBox 2">
            <a:extLst>
              <a:ext uri="{FF2B5EF4-FFF2-40B4-BE49-F238E27FC236}">
                <a16:creationId xmlns:a16="http://schemas.microsoft.com/office/drawing/2014/main" id="{4516A6CC-8BCA-6133-EBBF-5A400499B86A}"/>
              </a:ext>
            </a:extLst>
          </p:cNvPr>
          <p:cNvSpPr txBox="1"/>
          <p:nvPr/>
        </p:nvSpPr>
        <p:spPr>
          <a:xfrm>
            <a:off x="1004711" y="869245"/>
            <a:ext cx="106002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Definition: </a:t>
            </a:r>
            <a:r>
              <a:rPr lang="en-US" dirty="0">
                <a:ea typeface="+mn-lt"/>
                <a:cs typeface="+mn-lt"/>
              </a:rPr>
              <a:t>It refers to the bundling of data with the methods that operate on that data. Encapsulation is used to hide the values or state of a structured data object inside a class, preventing unauthorized parties' direct access to them.</a:t>
            </a:r>
          </a:p>
        </p:txBody>
      </p:sp>
      <p:sp>
        <p:nvSpPr>
          <p:cNvPr id="4" name="TextBox 3">
            <a:extLst>
              <a:ext uri="{FF2B5EF4-FFF2-40B4-BE49-F238E27FC236}">
                <a16:creationId xmlns:a16="http://schemas.microsoft.com/office/drawing/2014/main" id="{8A024322-108E-BA75-88F6-32D147FC6E37}"/>
              </a:ext>
            </a:extLst>
          </p:cNvPr>
          <p:cNvSpPr txBox="1"/>
          <p:nvPr/>
        </p:nvSpPr>
        <p:spPr>
          <a:xfrm>
            <a:off x="1004711" y="1936045"/>
            <a:ext cx="35672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Encapsulation Implementation:</a:t>
            </a:r>
            <a:r>
              <a:rPr lang="en-US" dirty="0"/>
              <a:t>​</a:t>
            </a:r>
          </a:p>
        </p:txBody>
      </p:sp>
      <p:sp>
        <p:nvSpPr>
          <p:cNvPr id="5" name="TextBox 4">
            <a:extLst>
              <a:ext uri="{FF2B5EF4-FFF2-40B4-BE49-F238E27FC236}">
                <a16:creationId xmlns:a16="http://schemas.microsoft.com/office/drawing/2014/main" id="{81A930EB-3A6F-9A8C-5E5A-BFC44FFB199C}"/>
              </a:ext>
            </a:extLst>
          </p:cNvPr>
          <p:cNvSpPr txBox="1"/>
          <p:nvPr/>
        </p:nvSpPr>
        <p:spPr>
          <a:xfrm>
            <a:off x="1004711" y="23988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Login.js</a:t>
            </a:r>
            <a:r>
              <a:rPr lang="en-US"/>
              <a:t>​</a:t>
            </a:r>
          </a:p>
        </p:txBody>
      </p:sp>
      <p:sp>
        <p:nvSpPr>
          <p:cNvPr id="6" name="TextBox 5">
            <a:extLst>
              <a:ext uri="{FF2B5EF4-FFF2-40B4-BE49-F238E27FC236}">
                <a16:creationId xmlns:a16="http://schemas.microsoft.com/office/drawing/2014/main" id="{2AA9505B-C00F-D31B-84C2-02690D9CB43D}"/>
              </a:ext>
            </a:extLst>
          </p:cNvPr>
          <p:cNvSpPr txBox="1"/>
          <p:nvPr/>
        </p:nvSpPr>
        <p:spPr>
          <a:xfrm>
            <a:off x="1004711" y="4797778"/>
            <a:ext cx="1080346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Usage:</a:t>
            </a:r>
            <a:endParaRPr lang="en-US" dirty="0">
              <a:ea typeface="+mn-lt"/>
              <a:cs typeface="+mn-lt"/>
            </a:endParaRPr>
          </a:p>
          <a:p>
            <a:r>
              <a:rPr lang="en-US" dirty="0">
                <a:ea typeface="+mn-lt"/>
                <a:cs typeface="+mn-lt"/>
              </a:rPr>
              <a:t>Styled components (</a:t>
            </a:r>
            <a:r>
              <a:rPr lang="en-US" b="1" dirty="0">
                <a:ea typeface="+mn-lt"/>
                <a:cs typeface="+mn-lt"/>
              </a:rPr>
              <a:t>Containers</a:t>
            </a:r>
            <a:r>
              <a:rPr lang="en-US" dirty="0">
                <a:ea typeface="+mn-lt"/>
                <a:cs typeface="+mn-lt"/>
              </a:rPr>
              <a:t>) encapsulate styles within specific components, preventing style leakage and collisions across the application. The Containers styled component defines CSS that is specific to it and not accessible or modifiable from outside unless explicitly allowed.</a:t>
            </a:r>
            <a:endParaRPr lang="en-US" dirty="0"/>
          </a:p>
        </p:txBody>
      </p:sp>
      <p:pic>
        <p:nvPicPr>
          <p:cNvPr id="7" name="Picture 6" descr="A screenshot of a computer code&#10;&#10;Description automatically generated">
            <a:extLst>
              <a:ext uri="{FF2B5EF4-FFF2-40B4-BE49-F238E27FC236}">
                <a16:creationId xmlns:a16="http://schemas.microsoft.com/office/drawing/2014/main" id="{2946763E-F09A-7E45-018A-CE2AF12F50C6}"/>
              </a:ext>
            </a:extLst>
          </p:cNvPr>
          <p:cNvPicPr>
            <a:picLocks noChangeAspect="1"/>
          </p:cNvPicPr>
          <p:nvPr/>
        </p:nvPicPr>
        <p:blipFill>
          <a:blip r:embed="rId2"/>
          <a:stretch>
            <a:fillRect/>
          </a:stretch>
        </p:blipFill>
        <p:spPr>
          <a:xfrm>
            <a:off x="1004711" y="2844757"/>
            <a:ext cx="5413023" cy="1603110"/>
          </a:xfrm>
          <a:prstGeom prst="rect">
            <a:avLst/>
          </a:prstGeom>
        </p:spPr>
      </p:pic>
    </p:spTree>
    <p:extLst>
      <p:ext uri="{BB962C8B-B14F-4D97-AF65-F5344CB8AC3E}">
        <p14:creationId xmlns:p14="http://schemas.microsoft.com/office/powerpoint/2010/main" val="314434642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BFE4AF-BA58-5B7A-EE73-9501BA666D74}"/>
              </a:ext>
            </a:extLst>
          </p:cNvPr>
          <p:cNvSpPr txBox="1"/>
          <p:nvPr/>
        </p:nvSpPr>
        <p:spPr>
          <a:xfrm>
            <a:off x="1044222" y="8748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Insert.js</a:t>
            </a:r>
            <a:r>
              <a:rPr lang="en-US"/>
              <a:t>​</a:t>
            </a:r>
          </a:p>
        </p:txBody>
      </p:sp>
      <p:pic>
        <p:nvPicPr>
          <p:cNvPr id="3" name="Picture 2" descr="A screenshot of a computer&#10;&#10;Description automatically generated">
            <a:extLst>
              <a:ext uri="{FF2B5EF4-FFF2-40B4-BE49-F238E27FC236}">
                <a16:creationId xmlns:a16="http://schemas.microsoft.com/office/drawing/2014/main" id="{68E9DED4-711D-3B88-9CDB-AD2E7D5511B5}"/>
              </a:ext>
            </a:extLst>
          </p:cNvPr>
          <p:cNvPicPr>
            <a:picLocks noChangeAspect="1"/>
          </p:cNvPicPr>
          <p:nvPr/>
        </p:nvPicPr>
        <p:blipFill>
          <a:blip r:embed="rId2"/>
          <a:stretch>
            <a:fillRect/>
          </a:stretch>
        </p:blipFill>
        <p:spPr>
          <a:xfrm>
            <a:off x="1044222" y="1487454"/>
            <a:ext cx="6705600" cy="1376957"/>
          </a:xfrm>
          <a:prstGeom prst="rect">
            <a:avLst/>
          </a:prstGeom>
        </p:spPr>
      </p:pic>
      <p:sp>
        <p:nvSpPr>
          <p:cNvPr id="4" name="TextBox 3">
            <a:extLst>
              <a:ext uri="{FF2B5EF4-FFF2-40B4-BE49-F238E27FC236}">
                <a16:creationId xmlns:a16="http://schemas.microsoft.com/office/drawing/2014/main" id="{B5EA3302-9E27-A674-BC8C-F661D4E3EF42}"/>
              </a:ext>
            </a:extLst>
          </p:cNvPr>
          <p:cNvSpPr txBox="1"/>
          <p:nvPr/>
        </p:nvSpPr>
        <p:spPr>
          <a:xfrm>
            <a:off x="1044222" y="3431822"/>
            <a:ext cx="1070186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a:t>
            </a:r>
            <a:r>
              <a:rPr lang="en-US" b="1" dirty="0" err="1">
                <a:ea typeface="+mn-lt"/>
                <a:cs typeface="+mn-lt"/>
              </a:rPr>
              <a:t>logoutHandler</a:t>
            </a:r>
            <a:r>
              <a:rPr lang="en-US" b="1" dirty="0">
                <a:ea typeface="+mn-lt"/>
                <a:cs typeface="+mn-lt"/>
              </a:rPr>
              <a:t> </a:t>
            </a:r>
            <a:r>
              <a:rPr lang="en-US" dirty="0">
                <a:ea typeface="+mn-lt"/>
                <a:cs typeface="+mn-lt"/>
              </a:rPr>
              <a:t>function encapsulates the logic required to log a user out. It directly interacts with the browser's local storage and state management without exposing the details to the outside.</a:t>
            </a:r>
            <a:endParaRPr lang="en-US" dirty="0"/>
          </a:p>
          <a:p>
            <a:endParaRPr lang="en-US" dirty="0"/>
          </a:p>
          <a:p>
            <a:r>
              <a:rPr lang="en-US" b="1" dirty="0">
                <a:ea typeface="+mn-lt"/>
                <a:cs typeface="+mn-lt"/>
              </a:rPr>
              <a:t>Usage:</a:t>
            </a:r>
            <a:endParaRPr lang="en-US" dirty="0">
              <a:ea typeface="+mn-lt"/>
              <a:cs typeface="+mn-lt"/>
            </a:endParaRPr>
          </a:p>
          <a:p>
            <a:r>
              <a:rPr lang="en-US" b="1" dirty="0">
                <a:ea typeface="+mn-lt"/>
                <a:cs typeface="+mn-lt"/>
              </a:rPr>
              <a:t>Logout Functionality: </a:t>
            </a:r>
            <a:r>
              <a:rPr lang="en-US" dirty="0">
                <a:ea typeface="+mn-lt"/>
                <a:cs typeface="+mn-lt"/>
              </a:rPr>
              <a:t>Encapsulates the logout logic, making it reusable and easy to maintain across different parts of the application where a logout feature might be necessary.</a:t>
            </a:r>
            <a:endParaRPr lang="en-US" dirty="0"/>
          </a:p>
        </p:txBody>
      </p:sp>
    </p:spTree>
    <p:extLst>
      <p:ext uri="{BB962C8B-B14F-4D97-AF65-F5344CB8AC3E}">
        <p14:creationId xmlns:p14="http://schemas.microsoft.com/office/powerpoint/2010/main" val="83239626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406AD4-084A-73D6-370B-50A8BCFBB740}"/>
              </a:ext>
            </a:extLst>
          </p:cNvPr>
          <p:cNvSpPr txBox="1"/>
          <p:nvPr/>
        </p:nvSpPr>
        <p:spPr>
          <a:xfrm>
            <a:off x="4724400" y="8466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t>Inheritance</a:t>
            </a:r>
          </a:p>
        </p:txBody>
      </p:sp>
      <p:sp>
        <p:nvSpPr>
          <p:cNvPr id="3" name="TextBox 2">
            <a:extLst>
              <a:ext uri="{FF2B5EF4-FFF2-40B4-BE49-F238E27FC236}">
                <a16:creationId xmlns:a16="http://schemas.microsoft.com/office/drawing/2014/main" id="{F1086A5D-D14D-FEB6-E455-C910665639CB}"/>
              </a:ext>
            </a:extLst>
          </p:cNvPr>
          <p:cNvSpPr txBox="1"/>
          <p:nvPr/>
        </p:nvSpPr>
        <p:spPr>
          <a:xfrm>
            <a:off x="1128888" y="733777"/>
            <a:ext cx="106567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Definition: </a:t>
            </a:r>
            <a:r>
              <a:rPr lang="en-US" dirty="0">
                <a:ea typeface="+mn-lt"/>
                <a:cs typeface="+mn-lt"/>
              </a:rPr>
              <a:t>It is a mechanism where you can derive a class from another class for a hierarchy of classes that share a set of attributes and methods.</a:t>
            </a:r>
            <a:endParaRPr lang="en-US" dirty="0"/>
          </a:p>
        </p:txBody>
      </p:sp>
      <p:sp>
        <p:nvSpPr>
          <p:cNvPr id="4" name="TextBox 3">
            <a:extLst>
              <a:ext uri="{FF2B5EF4-FFF2-40B4-BE49-F238E27FC236}">
                <a16:creationId xmlns:a16="http://schemas.microsoft.com/office/drawing/2014/main" id="{604C5D09-05F2-F557-931D-60903A648005}"/>
              </a:ext>
            </a:extLst>
          </p:cNvPr>
          <p:cNvSpPr txBox="1"/>
          <p:nvPr/>
        </p:nvSpPr>
        <p:spPr>
          <a:xfrm>
            <a:off x="1128889" y="1529644"/>
            <a:ext cx="33076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Inheritance Implementation:</a:t>
            </a:r>
            <a:r>
              <a:rPr lang="en-US" dirty="0"/>
              <a:t>​</a:t>
            </a:r>
          </a:p>
        </p:txBody>
      </p:sp>
      <p:sp>
        <p:nvSpPr>
          <p:cNvPr id="6" name="TextBox 5">
            <a:extLst>
              <a:ext uri="{FF2B5EF4-FFF2-40B4-BE49-F238E27FC236}">
                <a16:creationId xmlns:a16="http://schemas.microsoft.com/office/drawing/2014/main" id="{60E4D799-7DF0-57D4-606E-AE3E0AE4C3E4}"/>
              </a:ext>
            </a:extLst>
          </p:cNvPr>
          <p:cNvSpPr txBox="1"/>
          <p:nvPr/>
        </p:nvSpPr>
        <p:spPr>
          <a:xfrm>
            <a:off x="1128889" y="200942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SearchInterNational.js</a:t>
            </a:r>
            <a:r>
              <a:rPr lang="en-US" dirty="0"/>
              <a:t>​​</a:t>
            </a:r>
          </a:p>
        </p:txBody>
      </p:sp>
      <p:pic>
        <p:nvPicPr>
          <p:cNvPr id="7" name="Picture 6" descr="A screen shot of a computer code&#10;&#10;Description automatically generated">
            <a:extLst>
              <a:ext uri="{FF2B5EF4-FFF2-40B4-BE49-F238E27FC236}">
                <a16:creationId xmlns:a16="http://schemas.microsoft.com/office/drawing/2014/main" id="{D71EAFE6-AA34-A109-6CD3-4197205B1068}"/>
              </a:ext>
            </a:extLst>
          </p:cNvPr>
          <p:cNvPicPr>
            <a:picLocks noChangeAspect="1"/>
          </p:cNvPicPr>
          <p:nvPr/>
        </p:nvPicPr>
        <p:blipFill>
          <a:blip r:embed="rId2"/>
          <a:stretch>
            <a:fillRect/>
          </a:stretch>
        </p:blipFill>
        <p:spPr>
          <a:xfrm>
            <a:off x="1126549" y="2376311"/>
            <a:ext cx="4458148" cy="2410179"/>
          </a:xfrm>
          <a:prstGeom prst="rect">
            <a:avLst/>
          </a:prstGeom>
        </p:spPr>
      </p:pic>
      <p:sp>
        <p:nvSpPr>
          <p:cNvPr id="8" name="TextBox 7">
            <a:extLst>
              <a:ext uri="{FF2B5EF4-FFF2-40B4-BE49-F238E27FC236}">
                <a16:creationId xmlns:a16="http://schemas.microsoft.com/office/drawing/2014/main" id="{84F4C373-6D4B-8404-9EA7-4FE53E81B9E8}"/>
              </a:ext>
            </a:extLst>
          </p:cNvPr>
          <p:cNvSpPr txBox="1"/>
          <p:nvPr/>
        </p:nvSpPr>
        <p:spPr>
          <a:xfrm>
            <a:off x="1128888" y="4825999"/>
            <a:ext cx="1083733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Usage:</a:t>
            </a:r>
            <a:endParaRPr lang="en-US" dirty="0">
              <a:ea typeface="+mn-lt"/>
              <a:cs typeface="+mn-lt"/>
            </a:endParaRPr>
          </a:p>
          <a:p>
            <a:r>
              <a:rPr lang="en-US" dirty="0">
                <a:ea typeface="+mn-lt"/>
                <a:cs typeface="+mn-lt"/>
              </a:rPr>
              <a:t>Each component such as Button, Label, or Heading begins with a base HTML element (like &lt;button&gt;, &lt;label&gt;, &lt;h1&gt;, &lt;div&gt;) and extends it. This extension is analogous to how a subclass in OOP inherits properties and methods from a superclass, but here, it's about inheriting and extending the basic HTML element's capabilities with additional styling and behavior specified in the backticks. The styled component then behaves like an enhanced version of the HTML element, encapsulating both its inherent properties and the new styles or behaviors specified</a:t>
            </a:r>
            <a:endParaRPr lang="en-US" dirty="0"/>
          </a:p>
        </p:txBody>
      </p:sp>
    </p:spTree>
    <p:extLst>
      <p:ext uri="{BB962C8B-B14F-4D97-AF65-F5344CB8AC3E}">
        <p14:creationId xmlns:p14="http://schemas.microsoft.com/office/powerpoint/2010/main" val="120674331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2FE9B6-FD81-7BA0-33A4-3C5462A026C0}"/>
              </a:ext>
            </a:extLst>
          </p:cNvPr>
          <p:cNvSpPr txBox="1"/>
          <p:nvPr/>
        </p:nvSpPr>
        <p:spPr>
          <a:xfrm>
            <a:off x="1021644" y="71684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AdminSearch.js</a:t>
            </a:r>
            <a:r>
              <a:rPr lang="en-US" dirty="0"/>
              <a:t>​​​</a:t>
            </a:r>
          </a:p>
        </p:txBody>
      </p:sp>
      <p:pic>
        <p:nvPicPr>
          <p:cNvPr id="3" name="Picture 2" descr="A computer code with text&#10;&#10;Description automatically generated">
            <a:extLst>
              <a:ext uri="{FF2B5EF4-FFF2-40B4-BE49-F238E27FC236}">
                <a16:creationId xmlns:a16="http://schemas.microsoft.com/office/drawing/2014/main" id="{4A6A2E27-A18B-2F02-D343-6155F7466EF7}"/>
              </a:ext>
            </a:extLst>
          </p:cNvPr>
          <p:cNvPicPr>
            <a:picLocks noChangeAspect="1"/>
          </p:cNvPicPr>
          <p:nvPr/>
        </p:nvPicPr>
        <p:blipFill>
          <a:blip r:embed="rId2"/>
          <a:stretch>
            <a:fillRect/>
          </a:stretch>
        </p:blipFill>
        <p:spPr>
          <a:xfrm>
            <a:off x="1021644" y="1350051"/>
            <a:ext cx="5407378" cy="2724208"/>
          </a:xfrm>
          <a:prstGeom prst="rect">
            <a:avLst/>
          </a:prstGeom>
        </p:spPr>
      </p:pic>
      <p:sp>
        <p:nvSpPr>
          <p:cNvPr id="4" name="TextBox 3">
            <a:extLst>
              <a:ext uri="{FF2B5EF4-FFF2-40B4-BE49-F238E27FC236}">
                <a16:creationId xmlns:a16="http://schemas.microsoft.com/office/drawing/2014/main" id="{30408FAE-84DB-367B-E02D-C9027A770DE8}"/>
              </a:ext>
            </a:extLst>
          </p:cNvPr>
          <p:cNvSpPr txBox="1"/>
          <p:nvPr/>
        </p:nvSpPr>
        <p:spPr>
          <a:xfrm>
            <a:off x="1021644" y="4323644"/>
            <a:ext cx="1054382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Usage:</a:t>
            </a:r>
            <a:endParaRPr lang="en-US" dirty="0">
              <a:ea typeface="+mn-lt"/>
              <a:cs typeface="+mn-lt"/>
            </a:endParaRPr>
          </a:p>
          <a:p>
            <a:r>
              <a:rPr lang="en-US" dirty="0">
                <a:ea typeface="+mn-lt"/>
                <a:cs typeface="+mn-lt"/>
              </a:rPr>
              <a:t>In this structure, </a:t>
            </a:r>
            <a:r>
              <a:rPr lang="en-US" b="1" dirty="0">
                <a:ea typeface="+mn-lt"/>
                <a:cs typeface="+mn-lt"/>
              </a:rPr>
              <a:t>HeadContainer </a:t>
            </a:r>
            <a:r>
              <a:rPr lang="en-US" dirty="0">
                <a:ea typeface="+mn-lt"/>
                <a:cs typeface="+mn-lt"/>
              </a:rPr>
              <a:t>acts like a base component that encapsulates common functionality and styling for the header part of the component. Elements like Button and Heading are used within, inheriting the context and styling rules defined by </a:t>
            </a:r>
            <a:r>
              <a:rPr lang="en-US" b="1" dirty="0">
                <a:ea typeface="+mn-lt"/>
                <a:cs typeface="+mn-lt"/>
              </a:rPr>
              <a:t>HeadContainer</a:t>
            </a:r>
            <a:r>
              <a:rPr lang="en-US" dirty="0">
                <a:ea typeface="+mn-lt"/>
                <a:cs typeface="+mn-lt"/>
              </a:rPr>
              <a:t>.</a:t>
            </a:r>
            <a:endParaRPr lang="en-US" dirty="0"/>
          </a:p>
        </p:txBody>
      </p:sp>
    </p:spTree>
    <p:extLst>
      <p:ext uri="{BB962C8B-B14F-4D97-AF65-F5344CB8AC3E}">
        <p14:creationId xmlns:p14="http://schemas.microsoft.com/office/powerpoint/2010/main" val="225064834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21444A-4CD1-B582-3A5C-CF4528BBCED3}"/>
              </a:ext>
            </a:extLst>
          </p:cNvPr>
          <p:cNvSpPr txBox="1"/>
          <p:nvPr/>
        </p:nvSpPr>
        <p:spPr>
          <a:xfrm>
            <a:off x="4543778" y="141111"/>
            <a:ext cx="310444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t>Polymorphism</a:t>
            </a:r>
          </a:p>
        </p:txBody>
      </p:sp>
      <p:sp>
        <p:nvSpPr>
          <p:cNvPr id="3" name="TextBox 2">
            <a:extLst>
              <a:ext uri="{FF2B5EF4-FFF2-40B4-BE49-F238E27FC236}">
                <a16:creationId xmlns:a16="http://schemas.microsoft.com/office/drawing/2014/main" id="{3259DB39-16F8-346D-0B25-F9C6F85F6BFF}"/>
              </a:ext>
            </a:extLst>
          </p:cNvPr>
          <p:cNvSpPr txBox="1"/>
          <p:nvPr/>
        </p:nvSpPr>
        <p:spPr>
          <a:xfrm>
            <a:off x="1049867" y="790222"/>
            <a:ext cx="108034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Definition: </a:t>
            </a:r>
            <a:r>
              <a:rPr lang="en-US" dirty="0">
                <a:ea typeface="+mn-lt"/>
                <a:cs typeface="+mn-lt"/>
              </a:rPr>
              <a:t>It describes the ability of something to have or to be displayed in more than one form. The different forms arise because these entities can be assigned different meanings and used in various ways in multiple contexts.</a:t>
            </a:r>
            <a:endParaRPr lang="en-US" dirty="0"/>
          </a:p>
        </p:txBody>
      </p:sp>
      <p:sp>
        <p:nvSpPr>
          <p:cNvPr id="4" name="TextBox 3">
            <a:extLst>
              <a:ext uri="{FF2B5EF4-FFF2-40B4-BE49-F238E27FC236}">
                <a16:creationId xmlns:a16="http://schemas.microsoft.com/office/drawing/2014/main" id="{4C33A267-83A6-DBA8-1B0B-99E271588DE6}"/>
              </a:ext>
            </a:extLst>
          </p:cNvPr>
          <p:cNvSpPr txBox="1"/>
          <p:nvPr/>
        </p:nvSpPr>
        <p:spPr>
          <a:xfrm>
            <a:off x="1049867" y="1715912"/>
            <a:ext cx="34769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Polymorphism Implementation:</a:t>
            </a:r>
            <a:r>
              <a:rPr lang="en-US" dirty="0"/>
              <a:t>​​</a:t>
            </a:r>
          </a:p>
        </p:txBody>
      </p:sp>
      <p:sp>
        <p:nvSpPr>
          <p:cNvPr id="5" name="TextBox 4">
            <a:extLst>
              <a:ext uri="{FF2B5EF4-FFF2-40B4-BE49-F238E27FC236}">
                <a16:creationId xmlns:a16="http://schemas.microsoft.com/office/drawing/2014/main" id="{F4852D85-B7FF-B837-CE55-02866302806B}"/>
              </a:ext>
            </a:extLst>
          </p:cNvPr>
          <p:cNvSpPr txBox="1"/>
          <p:nvPr/>
        </p:nvSpPr>
        <p:spPr>
          <a:xfrm>
            <a:off x="1049867" y="2082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SearchInterNational.js</a:t>
            </a:r>
            <a:r>
              <a:rPr lang="en-US"/>
              <a:t>​​​</a:t>
            </a:r>
          </a:p>
        </p:txBody>
      </p:sp>
      <p:pic>
        <p:nvPicPr>
          <p:cNvPr id="6" name="Picture 5" descr="A screen shot of a computer code&#10;&#10;Description automatically generated">
            <a:extLst>
              <a:ext uri="{FF2B5EF4-FFF2-40B4-BE49-F238E27FC236}">
                <a16:creationId xmlns:a16="http://schemas.microsoft.com/office/drawing/2014/main" id="{6CA5FD90-713F-ABD6-37FA-62CE5E078F63}"/>
              </a:ext>
            </a:extLst>
          </p:cNvPr>
          <p:cNvPicPr>
            <a:picLocks noChangeAspect="1"/>
          </p:cNvPicPr>
          <p:nvPr/>
        </p:nvPicPr>
        <p:blipFill>
          <a:blip r:embed="rId2"/>
          <a:stretch>
            <a:fillRect/>
          </a:stretch>
        </p:blipFill>
        <p:spPr>
          <a:xfrm>
            <a:off x="1049867" y="2448288"/>
            <a:ext cx="5238045" cy="2373469"/>
          </a:xfrm>
          <a:prstGeom prst="rect">
            <a:avLst/>
          </a:prstGeom>
        </p:spPr>
      </p:pic>
      <p:sp>
        <p:nvSpPr>
          <p:cNvPr id="7" name="TextBox 6">
            <a:extLst>
              <a:ext uri="{FF2B5EF4-FFF2-40B4-BE49-F238E27FC236}">
                <a16:creationId xmlns:a16="http://schemas.microsoft.com/office/drawing/2014/main" id="{19F0C69D-08CF-A061-CB87-59BAC62CF55D}"/>
              </a:ext>
            </a:extLst>
          </p:cNvPr>
          <p:cNvSpPr txBox="1"/>
          <p:nvPr/>
        </p:nvSpPr>
        <p:spPr>
          <a:xfrm>
            <a:off x="1049866" y="5023555"/>
            <a:ext cx="10668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Usage:</a:t>
            </a:r>
            <a:endParaRPr lang="en-US" dirty="0">
              <a:ea typeface="+mn-lt"/>
              <a:cs typeface="+mn-lt"/>
            </a:endParaRPr>
          </a:p>
          <a:p>
            <a:r>
              <a:rPr lang="en-US" dirty="0">
                <a:ea typeface="+mn-lt"/>
                <a:cs typeface="+mn-lt"/>
              </a:rPr>
              <a:t>In this enhanced example, the Button styled component changes its background-color based on a primary prop, demonstrating how the same component can look different based on the properties it receives, akin to method overriding based on an object’s state.</a:t>
            </a:r>
            <a:endParaRPr lang="en-US" dirty="0"/>
          </a:p>
        </p:txBody>
      </p:sp>
    </p:spTree>
    <p:extLst>
      <p:ext uri="{BB962C8B-B14F-4D97-AF65-F5344CB8AC3E}">
        <p14:creationId xmlns:p14="http://schemas.microsoft.com/office/powerpoint/2010/main" val="217998342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ADD13D-17F0-E37A-CE25-61E5892E637F}"/>
              </a:ext>
            </a:extLst>
          </p:cNvPr>
          <p:cNvSpPr txBox="1"/>
          <p:nvPr/>
        </p:nvSpPr>
        <p:spPr>
          <a:xfrm>
            <a:off x="1066800" y="7958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AdminSearch.js</a:t>
            </a:r>
            <a:r>
              <a:rPr lang="en-US"/>
              <a:t>​​​​</a:t>
            </a:r>
          </a:p>
        </p:txBody>
      </p:sp>
      <p:sp>
        <p:nvSpPr>
          <p:cNvPr id="3" name="TextBox 2">
            <a:extLst>
              <a:ext uri="{FF2B5EF4-FFF2-40B4-BE49-F238E27FC236}">
                <a16:creationId xmlns:a16="http://schemas.microsoft.com/office/drawing/2014/main" id="{EDB0221D-1BD1-C296-81B4-8C186287A08A}"/>
              </a:ext>
            </a:extLst>
          </p:cNvPr>
          <p:cNvSpPr txBox="1"/>
          <p:nvPr/>
        </p:nvSpPr>
        <p:spPr>
          <a:xfrm>
            <a:off x="1066800" y="4741333"/>
            <a:ext cx="1036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Usage:</a:t>
            </a:r>
            <a:endParaRPr lang="en-US"/>
          </a:p>
          <a:p>
            <a:r>
              <a:rPr lang="en-US" dirty="0">
                <a:ea typeface="+mn-lt"/>
                <a:cs typeface="+mn-lt"/>
              </a:rPr>
              <a:t>The component changes what it renders based on the visibility state. This can be seen as a form of polymorphic behavior where the component's response is different depending on the state's value. This is similar to how a method in a polymorphic class might behave differently based on the subclass from which it is called.</a:t>
            </a:r>
            <a:endParaRPr lang="en-US" dirty="0"/>
          </a:p>
        </p:txBody>
      </p:sp>
      <p:pic>
        <p:nvPicPr>
          <p:cNvPr id="4" name="Picture 3" descr="A screenshot of a computer code&#10;&#10;Description automatically generated">
            <a:extLst>
              <a:ext uri="{FF2B5EF4-FFF2-40B4-BE49-F238E27FC236}">
                <a16:creationId xmlns:a16="http://schemas.microsoft.com/office/drawing/2014/main" id="{C60C8F6A-2749-79A2-FA29-F54DA6E6AAA6}"/>
              </a:ext>
            </a:extLst>
          </p:cNvPr>
          <p:cNvPicPr>
            <a:picLocks noChangeAspect="1"/>
          </p:cNvPicPr>
          <p:nvPr/>
        </p:nvPicPr>
        <p:blipFill>
          <a:blip r:embed="rId2"/>
          <a:stretch>
            <a:fillRect/>
          </a:stretch>
        </p:blipFill>
        <p:spPr>
          <a:xfrm>
            <a:off x="1066800" y="1398379"/>
            <a:ext cx="4797778" cy="3197643"/>
          </a:xfrm>
          <a:prstGeom prst="rect">
            <a:avLst/>
          </a:prstGeom>
        </p:spPr>
      </p:pic>
    </p:spTree>
    <p:extLst>
      <p:ext uri="{BB962C8B-B14F-4D97-AF65-F5344CB8AC3E}">
        <p14:creationId xmlns:p14="http://schemas.microsoft.com/office/powerpoint/2010/main" val="180753382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32C22-FC2F-57E6-082B-0A4C1837D44E}"/>
              </a:ext>
            </a:extLst>
          </p:cNvPr>
          <p:cNvSpPr>
            <a:spLocks noGrp="1"/>
          </p:cNvSpPr>
          <p:nvPr>
            <p:ph type="title"/>
          </p:nvPr>
        </p:nvSpPr>
        <p:spPr/>
        <p:txBody>
          <a:bodyPr/>
          <a:lstStyle/>
          <a:p>
            <a:r>
              <a:rPr lang="en-IN"/>
              <a:t>Class Diagram 1</a:t>
            </a:r>
          </a:p>
        </p:txBody>
      </p:sp>
      <p:pic>
        <p:nvPicPr>
          <p:cNvPr id="5" name="Content Placeholder 4">
            <a:extLst>
              <a:ext uri="{FF2B5EF4-FFF2-40B4-BE49-F238E27FC236}">
                <a16:creationId xmlns:a16="http://schemas.microsoft.com/office/drawing/2014/main" id="{5F33B89F-07ED-40DF-33CA-30050164CE4F}"/>
              </a:ext>
            </a:extLst>
          </p:cNvPr>
          <p:cNvPicPr>
            <a:picLocks noGrp="1" noChangeAspect="1"/>
          </p:cNvPicPr>
          <p:nvPr>
            <p:ph idx="1"/>
          </p:nvPr>
        </p:nvPicPr>
        <p:blipFill>
          <a:blip r:embed="rId2"/>
          <a:stretch>
            <a:fillRect/>
          </a:stretch>
        </p:blipFill>
        <p:spPr>
          <a:xfrm>
            <a:off x="790829" y="1470991"/>
            <a:ext cx="11401171" cy="4979505"/>
          </a:xfrm>
        </p:spPr>
      </p:pic>
    </p:spTree>
    <p:extLst>
      <p:ext uri="{BB962C8B-B14F-4D97-AF65-F5344CB8AC3E}">
        <p14:creationId xmlns:p14="http://schemas.microsoft.com/office/powerpoint/2010/main" val="276470206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B4512-644D-2E46-94FC-8C3AA76B1BA2}"/>
              </a:ext>
            </a:extLst>
          </p:cNvPr>
          <p:cNvSpPr>
            <a:spLocks noGrp="1"/>
          </p:cNvSpPr>
          <p:nvPr>
            <p:ph type="title"/>
          </p:nvPr>
        </p:nvSpPr>
        <p:spPr/>
        <p:txBody>
          <a:bodyPr/>
          <a:lstStyle/>
          <a:p>
            <a:r>
              <a:rPr lang="en-IN"/>
              <a:t>Class Diagram 2</a:t>
            </a:r>
          </a:p>
        </p:txBody>
      </p:sp>
      <p:pic>
        <p:nvPicPr>
          <p:cNvPr id="5" name="Content Placeholder 4">
            <a:extLst>
              <a:ext uri="{FF2B5EF4-FFF2-40B4-BE49-F238E27FC236}">
                <a16:creationId xmlns:a16="http://schemas.microsoft.com/office/drawing/2014/main" id="{25E42A2F-8FA9-F99F-A855-171836CA4700}"/>
              </a:ext>
            </a:extLst>
          </p:cNvPr>
          <p:cNvPicPr>
            <a:picLocks noGrp="1" noChangeAspect="1"/>
          </p:cNvPicPr>
          <p:nvPr>
            <p:ph idx="1"/>
          </p:nvPr>
        </p:nvPicPr>
        <p:blipFill>
          <a:blip r:embed="rId2"/>
          <a:stretch>
            <a:fillRect/>
          </a:stretch>
        </p:blipFill>
        <p:spPr>
          <a:xfrm>
            <a:off x="3086287" y="1391477"/>
            <a:ext cx="6228942" cy="5367131"/>
          </a:xfrm>
        </p:spPr>
      </p:pic>
    </p:spTree>
    <p:extLst>
      <p:ext uri="{BB962C8B-B14F-4D97-AF65-F5344CB8AC3E}">
        <p14:creationId xmlns:p14="http://schemas.microsoft.com/office/powerpoint/2010/main" val="319026058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AF1-CE8D-605A-6CD0-6D2F8DD01973}"/>
              </a:ext>
            </a:extLst>
          </p:cNvPr>
          <p:cNvSpPr>
            <a:spLocks noGrp="1"/>
          </p:cNvSpPr>
          <p:nvPr>
            <p:ph type="title"/>
          </p:nvPr>
        </p:nvSpPr>
        <p:spPr/>
        <p:txBody>
          <a:bodyPr/>
          <a:lstStyle/>
          <a:p>
            <a:r>
              <a:rPr lang="en-IN"/>
              <a:t>Sequence Diagram 1</a:t>
            </a:r>
          </a:p>
        </p:txBody>
      </p:sp>
      <p:pic>
        <p:nvPicPr>
          <p:cNvPr id="5" name="Content Placeholder 4">
            <a:extLst>
              <a:ext uri="{FF2B5EF4-FFF2-40B4-BE49-F238E27FC236}">
                <a16:creationId xmlns:a16="http://schemas.microsoft.com/office/drawing/2014/main" id="{66A55E4B-099B-90CA-ABB4-677DA69A38CD}"/>
              </a:ext>
            </a:extLst>
          </p:cNvPr>
          <p:cNvPicPr>
            <a:picLocks noGrp="1" noChangeAspect="1"/>
          </p:cNvPicPr>
          <p:nvPr>
            <p:ph idx="1"/>
          </p:nvPr>
        </p:nvPicPr>
        <p:blipFill>
          <a:blip r:embed="rId2"/>
          <a:stretch>
            <a:fillRect/>
          </a:stretch>
        </p:blipFill>
        <p:spPr>
          <a:xfrm>
            <a:off x="3150704" y="1359185"/>
            <a:ext cx="5981300" cy="5379545"/>
          </a:xfrm>
        </p:spPr>
      </p:pic>
    </p:spTree>
    <p:extLst>
      <p:ext uri="{BB962C8B-B14F-4D97-AF65-F5344CB8AC3E}">
        <p14:creationId xmlns:p14="http://schemas.microsoft.com/office/powerpoint/2010/main" val="189381773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49F9B-903C-023A-DEC2-58BC6E297D25}"/>
              </a:ext>
            </a:extLst>
          </p:cNvPr>
          <p:cNvSpPr>
            <a:spLocks noGrp="1"/>
          </p:cNvSpPr>
          <p:nvPr>
            <p:ph type="title"/>
          </p:nvPr>
        </p:nvSpPr>
        <p:spPr/>
        <p:txBody>
          <a:bodyPr/>
          <a:lstStyle/>
          <a:p>
            <a:r>
              <a:rPr lang="en-IN"/>
              <a:t>Sprint 3</a:t>
            </a:r>
          </a:p>
        </p:txBody>
      </p:sp>
      <p:pic>
        <p:nvPicPr>
          <p:cNvPr id="5" name="Content Placeholder 4">
            <a:extLst>
              <a:ext uri="{FF2B5EF4-FFF2-40B4-BE49-F238E27FC236}">
                <a16:creationId xmlns:a16="http://schemas.microsoft.com/office/drawing/2014/main" id="{7BDC5BB4-BDFC-6003-6B49-1E521F140B71}"/>
              </a:ext>
            </a:extLst>
          </p:cNvPr>
          <p:cNvPicPr>
            <a:picLocks noGrp="1" noChangeAspect="1"/>
          </p:cNvPicPr>
          <p:nvPr>
            <p:ph idx="1"/>
          </p:nvPr>
        </p:nvPicPr>
        <p:blipFill>
          <a:blip r:embed="rId2"/>
          <a:stretch>
            <a:fillRect/>
          </a:stretch>
        </p:blipFill>
        <p:spPr>
          <a:xfrm>
            <a:off x="735496" y="2171700"/>
            <a:ext cx="11310730" cy="3195430"/>
          </a:xfrm>
        </p:spPr>
      </p:pic>
    </p:spTree>
    <p:extLst>
      <p:ext uri="{BB962C8B-B14F-4D97-AF65-F5344CB8AC3E}">
        <p14:creationId xmlns:p14="http://schemas.microsoft.com/office/powerpoint/2010/main" val="19024043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56910-2BEF-026F-4047-B8516A5DFAD6}"/>
              </a:ext>
            </a:extLst>
          </p:cNvPr>
          <p:cNvSpPr>
            <a:spLocks noGrp="1"/>
          </p:cNvSpPr>
          <p:nvPr>
            <p:ph type="title"/>
          </p:nvPr>
        </p:nvSpPr>
        <p:spPr/>
        <p:txBody>
          <a:bodyPr/>
          <a:lstStyle/>
          <a:p>
            <a:r>
              <a:rPr lang="en-IN"/>
              <a:t>Sequence Diagram 2</a:t>
            </a:r>
          </a:p>
        </p:txBody>
      </p:sp>
      <p:pic>
        <p:nvPicPr>
          <p:cNvPr id="5" name="Content Placeholder 4">
            <a:extLst>
              <a:ext uri="{FF2B5EF4-FFF2-40B4-BE49-F238E27FC236}">
                <a16:creationId xmlns:a16="http://schemas.microsoft.com/office/drawing/2014/main" id="{F95F1ABA-22D5-F6A3-4808-EE1DD5B2FDD8}"/>
              </a:ext>
            </a:extLst>
          </p:cNvPr>
          <p:cNvPicPr>
            <a:picLocks noGrp="1" noChangeAspect="1"/>
          </p:cNvPicPr>
          <p:nvPr>
            <p:ph idx="1"/>
          </p:nvPr>
        </p:nvPicPr>
        <p:blipFill>
          <a:blip r:embed="rId2"/>
          <a:stretch>
            <a:fillRect/>
          </a:stretch>
        </p:blipFill>
        <p:spPr>
          <a:xfrm>
            <a:off x="2285296" y="1421296"/>
            <a:ext cx="7813895" cy="5297556"/>
          </a:xfrm>
        </p:spPr>
      </p:pic>
    </p:spTree>
    <p:extLst>
      <p:ext uri="{BB962C8B-B14F-4D97-AF65-F5344CB8AC3E}">
        <p14:creationId xmlns:p14="http://schemas.microsoft.com/office/powerpoint/2010/main" val="213986428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E861-D08B-D29C-D9C5-9EDCA39E38C6}"/>
              </a:ext>
            </a:extLst>
          </p:cNvPr>
          <p:cNvSpPr>
            <a:spLocks noGrp="1"/>
          </p:cNvSpPr>
          <p:nvPr>
            <p:ph type="title"/>
          </p:nvPr>
        </p:nvSpPr>
        <p:spPr/>
        <p:txBody>
          <a:bodyPr/>
          <a:lstStyle/>
          <a:p>
            <a:r>
              <a:rPr lang="en-IN" dirty="0"/>
              <a:t>Annexure</a:t>
            </a:r>
          </a:p>
        </p:txBody>
      </p:sp>
      <p:sp>
        <p:nvSpPr>
          <p:cNvPr id="3" name="Content Placeholder 2">
            <a:extLst>
              <a:ext uri="{FF2B5EF4-FFF2-40B4-BE49-F238E27FC236}">
                <a16:creationId xmlns:a16="http://schemas.microsoft.com/office/drawing/2014/main" id="{1BBF7945-D4BC-5674-892D-749E7E746E37}"/>
              </a:ext>
            </a:extLst>
          </p:cNvPr>
          <p:cNvSpPr>
            <a:spLocks noGrp="1"/>
          </p:cNvSpPr>
          <p:nvPr>
            <p:ph idx="1"/>
          </p:nvPr>
        </p:nvSpPr>
        <p:spPr/>
        <p:txBody>
          <a:bodyPr/>
          <a:lstStyle/>
          <a:p>
            <a:r>
              <a:rPr lang="en-IN" dirty="0"/>
              <a:t>GitHub Links:</a:t>
            </a:r>
          </a:p>
          <a:p>
            <a:pPr lvl="1"/>
            <a:r>
              <a:rPr lang="en-US" dirty="0">
                <a:hlinkClick r:id="rId2"/>
              </a:rPr>
              <a:t>SRS File and VPP File</a:t>
            </a:r>
            <a:endParaRPr lang="en-US" dirty="0"/>
          </a:p>
          <a:p>
            <a:pPr lvl="1"/>
            <a:r>
              <a:rPr lang="en-US" dirty="0">
                <a:hlinkClick r:id="rId3"/>
              </a:rPr>
              <a:t>UML Diagram</a:t>
            </a:r>
            <a:endParaRPr lang="en-US" dirty="0"/>
          </a:p>
          <a:p>
            <a:pPr lvl="1"/>
            <a:r>
              <a:rPr lang="en-IN" dirty="0">
                <a:hlinkClick r:id="rId4"/>
              </a:rPr>
              <a:t>Class Diagrams</a:t>
            </a:r>
            <a:endParaRPr lang="en-IN" dirty="0"/>
          </a:p>
          <a:p>
            <a:pPr lvl="1"/>
            <a:r>
              <a:rPr lang="en-IN" dirty="0">
                <a:hlinkClick r:id="rId5"/>
              </a:rPr>
              <a:t>Sequence Diagrams</a:t>
            </a:r>
            <a:endParaRPr lang="en-IN" dirty="0"/>
          </a:p>
          <a:p>
            <a:pPr lvl="1"/>
            <a:r>
              <a:rPr lang="en-IN" dirty="0">
                <a:hlinkClick r:id="rId6"/>
              </a:rPr>
              <a:t>Final Working Code</a:t>
            </a:r>
            <a:endParaRPr lang="en-IN" dirty="0"/>
          </a:p>
        </p:txBody>
      </p:sp>
    </p:spTree>
    <p:extLst>
      <p:ext uri="{BB962C8B-B14F-4D97-AF65-F5344CB8AC3E}">
        <p14:creationId xmlns:p14="http://schemas.microsoft.com/office/powerpoint/2010/main" val="117264822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C793-63C6-5274-C389-4D6EB62FD4FB}"/>
              </a:ext>
            </a:extLst>
          </p:cNvPr>
          <p:cNvSpPr>
            <a:spLocks noGrp="1"/>
          </p:cNvSpPr>
          <p:nvPr>
            <p:ph type="ctrTitle"/>
          </p:nvPr>
        </p:nvSpPr>
        <p:spPr/>
        <p:txBody>
          <a:bodyPr/>
          <a:lstStyle/>
          <a:p>
            <a:r>
              <a:rPr lang="en-IN" dirty="0"/>
              <a:t>Thank you</a:t>
            </a:r>
          </a:p>
        </p:txBody>
      </p:sp>
    </p:spTree>
    <p:extLst>
      <p:ext uri="{BB962C8B-B14F-4D97-AF65-F5344CB8AC3E}">
        <p14:creationId xmlns:p14="http://schemas.microsoft.com/office/powerpoint/2010/main" val="156880784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79AE0-6F92-0EAD-2275-73C0F47CD8CB}"/>
              </a:ext>
            </a:extLst>
          </p:cNvPr>
          <p:cNvSpPr>
            <a:spLocks noGrp="1"/>
          </p:cNvSpPr>
          <p:nvPr>
            <p:ph type="title"/>
          </p:nvPr>
        </p:nvSpPr>
        <p:spPr/>
        <p:txBody>
          <a:bodyPr/>
          <a:lstStyle/>
          <a:p>
            <a:r>
              <a:rPr lang="en-IN"/>
              <a:t>Sprint 4</a:t>
            </a:r>
          </a:p>
        </p:txBody>
      </p:sp>
      <p:pic>
        <p:nvPicPr>
          <p:cNvPr id="5" name="Content Placeholder 4">
            <a:extLst>
              <a:ext uri="{FF2B5EF4-FFF2-40B4-BE49-F238E27FC236}">
                <a16:creationId xmlns:a16="http://schemas.microsoft.com/office/drawing/2014/main" id="{1F9916F5-FF80-2079-A39D-F999C7E5F723}"/>
              </a:ext>
            </a:extLst>
          </p:cNvPr>
          <p:cNvPicPr>
            <a:picLocks noGrp="1" noChangeAspect="1"/>
          </p:cNvPicPr>
          <p:nvPr>
            <p:ph idx="1"/>
          </p:nvPr>
        </p:nvPicPr>
        <p:blipFill>
          <a:blip r:embed="rId2"/>
          <a:stretch>
            <a:fillRect/>
          </a:stretch>
        </p:blipFill>
        <p:spPr>
          <a:xfrm>
            <a:off x="728869" y="2171700"/>
            <a:ext cx="11277601" cy="2956891"/>
          </a:xfrm>
        </p:spPr>
      </p:pic>
    </p:spTree>
    <p:extLst>
      <p:ext uri="{BB962C8B-B14F-4D97-AF65-F5344CB8AC3E}">
        <p14:creationId xmlns:p14="http://schemas.microsoft.com/office/powerpoint/2010/main" val="400558906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9635-1E50-4D18-429C-2395C7959F70}"/>
              </a:ext>
            </a:extLst>
          </p:cNvPr>
          <p:cNvSpPr>
            <a:spLocks noGrp="1"/>
          </p:cNvSpPr>
          <p:nvPr>
            <p:ph type="title"/>
          </p:nvPr>
        </p:nvSpPr>
        <p:spPr/>
        <p:txBody>
          <a:bodyPr/>
          <a:lstStyle/>
          <a:p>
            <a:r>
              <a:rPr lang="en-IN"/>
              <a:t>Sprint 5</a:t>
            </a:r>
          </a:p>
        </p:txBody>
      </p:sp>
      <p:pic>
        <p:nvPicPr>
          <p:cNvPr id="4" name="Content Placeholder 3">
            <a:extLst>
              <a:ext uri="{FF2B5EF4-FFF2-40B4-BE49-F238E27FC236}">
                <a16:creationId xmlns:a16="http://schemas.microsoft.com/office/drawing/2014/main" id="{611EDA90-9A66-AA89-305F-05B706B78921}"/>
              </a:ext>
            </a:extLst>
          </p:cNvPr>
          <p:cNvPicPr>
            <a:picLocks noGrp="1" noChangeAspect="1"/>
          </p:cNvPicPr>
          <p:nvPr>
            <p:ph idx="1"/>
          </p:nvPr>
        </p:nvPicPr>
        <p:blipFill>
          <a:blip r:embed="rId2"/>
          <a:stretch>
            <a:fillRect/>
          </a:stretch>
        </p:blipFill>
        <p:spPr>
          <a:xfrm>
            <a:off x="713414" y="2011680"/>
            <a:ext cx="11478585" cy="2814320"/>
          </a:xfrm>
        </p:spPr>
      </p:pic>
    </p:spTree>
    <p:extLst>
      <p:ext uri="{BB962C8B-B14F-4D97-AF65-F5344CB8AC3E}">
        <p14:creationId xmlns:p14="http://schemas.microsoft.com/office/powerpoint/2010/main" val="221691743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812BC-3CBC-FBBB-2887-8FA5252E2D3C}"/>
              </a:ext>
            </a:extLst>
          </p:cNvPr>
          <p:cNvSpPr>
            <a:spLocks noGrp="1"/>
          </p:cNvSpPr>
          <p:nvPr>
            <p:ph type="title"/>
          </p:nvPr>
        </p:nvSpPr>
        <p:spPr/>
        <p:txBody>
          <a:bodyPr/>
          <a:lstStyle/>
          <a:p>
            <a:r>
              <a:rPr lang="en-IN"/>
              <a:t>Sprint 6</a:t>
            </a:r>
          </a:p>
        </p:txBody>
      </p:sp>
      <p:pic>
        <p:nvPicPr>
          <p:cNvPr id="4" name="Content Placeholder 3">
            <a:extLst>
              <a:ext uri="{FF2B5EF4-FFF2-40B4-BE49-F238E27FC236}">
                <a16:creationId xmlns:a16="http://schemas.microsoft.com/office/drawing/2014/main" id="{FDFD2BE4-8464-5F27-CE42-79104A12D4C1}"/>
              </a:ext>
            </a:extLst>
          </p:cNvPr>
          <p:cNvPicPr>
            <a:picLocks noGrp="1" noChangeAspect="1"/>
          </p:cNvPicPr>
          <p:nvPr>
            <p:ph idx="1"/>
          </p:nvPr>
        </p:nvPicPr>
        <p:blipFill>
          <a:blip r:embed="rId2"/>
          <a:stretch>
            <a:fillRect/>
          </a:stretch>
        </p:blipFill>
        <p:spPr>
          <a:xfrm>
            <a:off x="751751" y="2171700"/>
            <a:ext cx="11440249" cy="2654300"/>
          </a:xfrm>
        </p:spPr>
      </p:pic>
    </p:spTree>
    <p:extLst>
      <p:ext uri="{BB962C8B-B14F-4D97-AF65-F5344CB8AC3E}">
        <p14:creationId xmlns:p14="http://schemas.microsoft.com/office/powerpoint/2010/main" val="31412459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401D-5A97-AB91-8A06-F4E8AFAE4CD0}"/>
              </a:ext>
            </a:extLst>
          </p:cNvPr>
          <p:cNvSpPr>
            <a:spLocks noGrp="1"/>
          </p:cNvSpPr>
          <p:nvPr>
            <p:ph type="title"/>
          </p:nvPr>
        </p:nvSpPr>
        <p:spPr/>
        <p:txBody>
          <a:bodyPr/>
          <a:lstStyle/>
          <a:p>
            <a:r>
              <a:rPr lang="en-IN"/>
              <a:t>Sprint 7</a:t>
            </a:r>
          </a:p>
        </p:txBody>
      </p:sp>
      <p:sp>
        <p:nvSpPr>
          <p:cNvPr id="3" name="Content Placeholder 2">
            <a:extLst>
              <a:ext uri="{FF2B5EF4-FFF2-40B4-BE49-F238E27FC236}">
                <a16:creationId xmlns:a16="http://schemas.microsoft.com/office/drawing/2014/main" id="{31D1E5CA-9B94-E731-5B01-09F2C0998B1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14407522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247EF-233B-2BF7-B7D1-E429870854C3}"/>
              </a:ext>
            </a:extLst>
          </p:cNvPr>
          <p:cNvSpPr>
            <a:spLocks noGrp="1"/>
          </p:cNvSpPr>
          <p:nvPr>
            <p:ph type="title"/>
          </p:nvPr>
        </p:nvSpPr>
        <p:spPr>
          <a:xfrm>
            <a:off x="1371600" y="685800"/>
            <a:ext cx="9601200" cy="890752"/>
          </a:xfrm>
        </p:spPr>
        <p:txBody>
          <a:bodyPr/>
          <a:lstStyle/>
          <a:p>
            <a:r>
              <a:rPr lang="en-IN"/>
              <a:t>Sprint Overview</a:t>
            </a:r>
          </a:p>
        </p:txBody>
      </p:sp>
      <p:graphicFrame>
        <p:nvGraphicFramePr>
          <p:cNvPr id="4" name="Content Placeholder 3">
            <a:extLst>
              <a:ext uri="{FF2B5EF4-FFF2-40B4-BE49-F238E27FC236}">
                <a16:creationId xmlns:a16="http://schemas.microsoft.com/office/drawing/2014/main" id="{0A4DCED2-CA32-72E6-0C13-00C7F4C2E345}"/>
              </a:ext>
            </a:extLst>
          </p:cNvPr>
          <p:cNvGraphicFramePr>
            <a:graphicFrameLocks noGrp="1"/>
          </p:cNvGraphicFramePr>
          <p:nvPr>
            <p:ph idx="1"/>
            <p:extLst>
              <p:ext uri="{D42A27DB-BD31-4B8C-83A1-F6EECF244321}">
                <p14:modId xmlns:p14="http://schemas.microsoft.com/office/powerpoint/2010/main" val="3932975391"/>
              </p:ext>
            </p:extLst>
          </p:nvPr>
        </p:nvGraphicFramePr>
        <p:xfrm>
          <a:off x="1371600" y="1576552"/>
          <a:ext cx="9601200" cy="3200400"/>
        </p:xfrm>
        <a:graphic>
          <a:graphicData uri="http://schemas.openxmlformats.org/drawingml/2006/table">
            <a:tbl>
              <a:tblPr firstRow="1" bandRow="1">
                <a:tableStyleId>{073A0DAA-6AF3-43AB-8588-CEC1D06C72B9}</a:tableStyleId>
              </a:tblPr>
              <a:tblGrid>
                <a:gridCol w="2400300">
                  <a:extLst>
                    <a:ext uri="{9D8B030D-6E8A-4147-A177-3AD203B41FA5}">
                      <a16:colId xmlns:a16="http://schemas.microsoft.com/office/drawing/2014/main" val="1558279749"/>
                    </a:ext>
                  </a:extLst>
                </a:gridCol>
                <a:gridCol w="2400300">
                  <a:extLst>
                    <a:ext uri="{9D8B030D-6E8A-4147-A177-3AD203B41FA5}">
                      <a16:colId xmlns:a16="http://schemas.microsoft.com/office/drawing/2014/main" val="2024252323"/>
                    </a:ext>
                  </a:extLst>
                </a:gridCol>
                <a:gridCol w="2400300">
                  <a:extLst>
                    <a:ext uri="{9D8B030D-6E8A-4147-A177-3AD203B41FA5}">
                      <a16:colId xmlns:a16="http://schemas.microsoft.com/office/drawing/2014/main" val="4160995635"/>
                    </a:ext>
                  </a:extLst>
                </a:gridCol>
                <a:gridCol w="2400300">
                  <a:extLst>
                    <a:ext uri="{9D8B030D-6E8A-4147-A177-3AD203B41FA5}">
                      <a16:colId xmlns:a16="http://schemas.microsoft.com/office/drawing/2014/main" val="2832700240"/>
                    </a:ext>
                  </a:extLst>
                </a:gridCol>
              </a:tblGrid>
              <a:tr h="537705">
                <a:tc>
                  <a:txBody>
                    <a:bodyPr/>
                    <a:lstStyle/>
                    <a:p>
                      <a:r>
                        <a:rPr lang="en-IN"/>
                        <a:t>Sprint</a:t>
                      </a:r>
                    </a:p>
                  </a:txBody>
                  <a:tcPr/>
                </a:tc>
                <a:tc>
                  <a:txBody>
                    <a:bodyPr/>
                    <a:lstStyle/>
                    <a:p>
                      <a:r>
                        <a:rPr lang="en-IN"/>
                        <a:t>Number of stories closed</a:t>
                      </a:r>
                    </a:p>
                  </a:txBody>
                  <a:tcPr/>
                </a:tc>
                <a:tc>
                  <a:txBody>
                    <a:bodyPr/>
                    <a:lstStyle/>
                    <a:p>
                      <a:r>
                        <a:rPr lang="en-IN"/>
                        <a:t>Number of stories rolled over</a:t>
                      </a:r>
                    </a:p>
                  </a:txBody>
                  <a:tcPr/>
                </a:tc>
                <a:tc>
                  <a:txBody>
                    <a:bodyPr/>
                    <a:lstStyle/>
                    <a:p>
                      <a:r>
                        <a:rPr lang="en-IN"/>
                        <a:t>Story points</a:t>
                      </a:r>
                    </a:p>
                  </a:txBody>
                  <a:tcPr/>
                </a:tc>
                <a:extLst>
                  <a:ext uri="{0D108BD9-81ED-4DB2-BD59-A6C34878D82A}">
                    <a16:rowId xmlns:a16="http://schemas.microsoft.com/office/drawing/2014/main" val="2283032243"/>
                  </a:ext>
                </a:extLst>
              </a:tr>
              <a:tr h="311527">
                <a:tc>
                  <a:txBody>
                    <a:bodyPr/>
                    <a:lstStyle/>
                    <a:p>
                      <a:r>
                        <a:rPr lang="en-IN"/>
                        <a:t>Sprint 1</a:t>
                      </a:r>
                    </a:p>
                  </a:txBody>
                  <a:tcPr/>
                </a:tc>
                <a:tc>
                  <a:txBody>
                    <a:bodyPr/>
                    <a:lstStyle/>
                    <a:p>
                      <a:r>
                        <a:rPr lang="en-IN"/>
                        <a:t>5</a:t>
                      </a:r>
                    </a:p>
                  </a:txBody>
                  <a:tcPr/>
                </a:tc>
                <a:tc>
                  <a:txBody>
                    <a:bodyPr/>
                    <a:lstStyle/>
                    <a:p>
                      <a:r>
                        <a:rPr lang="en-IN"/>
                        <a:t>0</a:t>
                      </a:r>
                    </a:p>
                  </a:txBody>
                  <a:tcPr/>
                </a:tc>
                <a:tc>
                  <a:txBody>
                    <a:bodyPr/>
                    <a:lstStyle/>
                    <a:p>
                      <a:r>
                        <a:rPr lang="en-IN"/>
                        <a:t>28</a:t>
                      </a:r>
                    </a:p>
                  </a:txBody>
                  <a:tcPr/>
                </a:tc>
                <a:extLst>
                  <a:ext uri="{0D108BD9-81ED-4DB2-BD59-A6C34878D82A}">
                    <a16:rowId xmlns:a16="http://schemas.microsoft.com/office/drawing/2014/main" val="873138490"/>
                  </a:ext>
                </a:extLst>
              </a:tr>
              <a:tr h="311527">
                <a:tc>
                  <a:txBody>
                    <a:bodyPr/>
                    <a:lstStyle/>
                    <a:p>
                      <a:r>
                        <a:rPr lang="en-IN"/>
                        <a:t>Sprint 2</a:t>
                      </a:r>
                    </a:p>
                  </a:txBody>
                  <a:tcPr/>
                </a:tc>
                <a:tc>
                  <a:txBody>
                    <a:bodyPr/>
                    <a:lstStyle/>
                    <a:p>
                      <a:r>
                        <a:rPr lang="en-IN"/>
                        <a:t>6</a:t>
                      </a:r>
                    </a:p>
                  </a:txBody>
                  <a:tcPr/>
                </a:tc>
                <a:tc>
                  <a:txBody>
                    <a:bodyPr/>
                    <a:lstStyle/>
                    <a:p>
                      <a:r>
                        <a:rPr lang="en-IN"/>
                        <a:t>0</a:t>
                      </a:r>
                    </a:p>
                  </a:txBody>
                  <a:tcPr/>
                </a:tc>
                <a:tc>
                  <a:txBody>
                    <a:bodyPr/>
                    <a:lstStyle/>
                    <a:p>
                      <a:r>
                        <a:rPr lang="en-IN"/>
                        <a:t>23</a:t>
                      </a:r>
                    </a:p>
                  </a:txBody>
                  <a:tcPr/>
                </a:tc>
                <a:extLst>
                  <a:ext uri="{0D108BD9-81ED-4DB2-BD59-A6C34878D82A}">
                    <a16:rowId xmlns:a16="http://schemas.microsoft.com/office/drawing/2014/main" val="1538340519"/>
                  </a:ext>
                </a:extLst>
              </a:tr>
              <a:tr h="311527">
                <a:tc>
                  <a:txBody>
                    <a:bodyPr/>
                    <a:lstStyle/>
                    <a:p>
                      <a:r>
                        <a:rPr lang="en-IN"/>
                        <a:t>Sprint 3</a:t>
                      </a:r>
                    </a:p>
                  </a:txBody>
                  <a:tcPr/>
                </a:tc>
                <a:tc>
                  <a:txBody>
                    <a:bodyPr/>
                    <a:lstStyle/>
                    <a:p>
                      <a:r>
                        <a:rPr lang="en-IN"/>
                        <a:t>7</a:t>
                      </a:r>
                    </a:p>
                  </a:txBody>
                  <a:tcPr/>
                </a:tc>
                <a:tc>
                  <a:txBody>
                    <a:bodyPr/>
                    <a:lstStyle/>
                    <a:p>
                      <a:r>
                        <a:rPr lang="en-IN"/>
                        <a:t>0</a:t>
                      </a:r>
                    </a:p>
                  </a:txBody>
                  <a:tcPr/>
                </a:tc>
                <a:tc>
                  <a:txBody>
                    <a:bodyPr/>
                    <a:lstStyle/>
                    <a:p>
                      <a:r>
                        <a:rPr lang="en-IN"/>
                        <a:t>30</a:t>
                      </a:r>
                    </a:p>
                  </a:txBody>
                  <a:tcPr/>
                </a:tc>
                <a:extLst>
                  <a:ext uri="{0D108BD9-81ED-4DB2-BD59-A6C34878D82A}">
                    <a16:rowId xmlns:a16="http://schemas.microsoft.com/office/drawing/2014/main" val="2762194314"/>
                  </a:ext>
                </a:extLst>
              </a:tr>
              <a:tr h="311527">
                <a:tc>
                  <a:txBody>
                    <a:bodyPr/>
                    <a:lstStyle/>
                    <a:p>
                      <a:r>
                        <a:rPr lang="en-IN"/>
                        <a:t>Sprint 4</a:t>
                      </a:r>
                    </a:p>
                  </a:txBody>
                  <a:tcPr/>
                </a:tc>
                <a:tc>
                  <a:txBody>
                    <a:bodyPr/>
                    <a:lstStyle/>
                    <a:p>
                      <a:r>
                        <a:rPr lang="en-IN" dirty="0"/>
                        <a:t>7</a:t>
                      </a:r>
                    </a:p>
                  </a:txBody>
                  <a:tcPr/>
                </a:tc>
                <a:tc>
                  <a:txBody>
                    <a:bodyPr/>
                    <a:lstStyle/>
                    <a:p>
                      <a:r>
                        <a:rPr lang="en-IN"/>
                        <a:t>0</a:t>
                      </a:r>
                    </a:p>
                  </a:txBody>
                  <a:tcPr/>
                </a:tc>
                <a:tc>
                  <a:txBody>
                    <a:bodyPr/>
                    <a:lstStyle/>
                    <a:p>
                      <a:r>
                        <a:rPr lang="en-IN"/>
                        <a:t>26</a:t>
                      </a:r>
                    </a:p>
                  </a:txBody>
                  <a:tcPr/>
                </a:tc>
                <a:extLst>
                  <a:ext uri="{0D108BD9-81ED-4DB2-BD59-A6C34878D82A}">
                    <a16:rowId xmlns:a16="http://schemas.microsoft.com/office/drawing/2014/main" val="3216250394"/>
                  </a:ext>
                </a:extLst>
              </a:tr>
              <a:tr h="311527">
                <a:tc>
                  <a:txBody>
                    <a:bodyPr/>
                    <a:lstStyle/>
                    <a:p>
                      <a:r>
                        <a:rPr lang="en-IN"/>
                        <a:t>Sprint 5</a:t>
                      </a:r>
                    </a:p>
                  </a:txBody>
                  <a:tcPr/>
                </a:tc>
                <a:tc>
                  <a:txBody>
                    <a:bodyPr/>
                    <a:lstStyle/>
                    <a:p>
                      <a:r>
                        <a:rPr lang="en-IN"/>
                        <a:t>6</a:t>
                      </a:r>
                    </a:p>
                  </a:txBody>
                  <a:tcPr/>
                </a:tc>
                <a:tc>
                  <a:txBody>
                    <a:bodyPr/>
                    <a:lstStyle/>
                    <a:p>
                      <a:r>
                        <a:rPr lang="en-IN"/>
                        <a:t>0</a:t>
                      </a:r>
                    </a:p>
                  </a:txBody>
                  <a:tcPr/>
                </a:tc>
                <a:tc>
                  <a:txBody>
                    <a:bodyPr/>
                    <a:lstStyle/>
                    <a:p>
                      <a:r>
                        <a:rPr lang="en-IN"/>
                        <a:t>29</a:t>
                      </a:r>
                    </a:p>
                  </a:txBody>
                  <a:tcPr/>
                </a:tc>
                <a:extLst>
                  <a:ext uri="{0D108BD9-81ED-4DB2-BD59-A6C34878D82A}">
                    <a16:rowId xmlns:a16="http://schemas.microsoft.com/office/drawing/2014/main" val="2460447446"/>
                  </a:ext>
                </a:extLst>
              </a:tr>
              <a:tr h="311527">
                <a:tc>
                  <a:txBody>
                    <a:bodyPr/>
                    <a:lstStyle/>
                    <a:p>
                      <a:r>
                        <a:rPr lang="en-IN"/>
                        <a:t>Sprint 6</a:t>
                      </a:r>
                    </a:p>
                  </a:txBody>
                  <a:tcPr/>
                </a:tc>
                <a:tc>
                  <a:txBody>
                    <a:bodyPr/>
                    <a:lstStyle/>
                    <a:p>
                      <a:r>
                        <a:rPr lang="en-IN"/>
                        <a:t>7</a:t>
                      </a:r>
                    </a:p>
                  </a:txBody>
                  <a:tcPr/>
                </a:tc>
                <a:tc>
                  <a:txBody>
                    <a:bodyPr/>
                    <a:lstStyle/>
                    <a:p>
                      <a:r>
                        <a:rPr lang="en-IN"/>
                        <a:t>0</a:t>
                      </a:r>
                    </a:p>
                  </a:txBody>
                  <a:tcPr/>
                </a:tc>
                <a:tc>
                  <a:txBody>
                    <a:bodyPr/>
                    <a:lstStyle/>
                    <a:p>
                      <a:r>
                        <a:rPr lang="en-IN"/>
                        <a:t>20</a:t>
                      </a:r>
                    </a:p>
                  </a:txBody>
                  <a:tcPr/>
                </a:tc>
                <a:extLst>
                  <a:ext uri="{0D108BD9-81ED-4DB2-BD59-A6C34878D82A}">
                    <a16:rowId xmlns:a16="http://schemas.microsoft.com/office/drawing/2014/main" val="950536095"/>
                  </a:ext>
                </a:extLst>
              </a:tr>
              <a:tr h="311527">
                <a:tc>
                  <a:txBody>
                    <a:bodyPr/>
                    <a:lstStyle/>
                    <a:p>
                      <a:r>
                        <a:rPr lang="en-IN"/>
                        <a:t>Sprint 7</a:t>
                      </a:r>
                    </a:p>
                  </a:txBody>
                  <a:tcPr/>
                </a:tc>
                <a:tc>
                  <a:txBody>
                    <a:bodyPr/>
                    <a:lstStyle/>
                    <a:p>
                      <a:r>
                        <a:rPr lang="en-IN" dirty="0"/>
                        <a:t>7</a:t>
                      </a:r>
                    </a:p>
                  </a:txBody>
                  <a:tcPr/>
                </a:tc>
                <a:tc>
                  <a:txBody>
                    <a:bodyPr/>
                    <a:lstStyle/>
                    <a:p>
                      <a:r>
                        <a:rPr lang="en-IN" dirty="0"/>
                        <a:t>0</a:t>
                      </a:r>
                    </a:p>
                  </a:txBody>
                  <a:tcPr/>
                </a:tc>
                <a:tc>
                  <a:txBody>
                    <a:bodyPr/>
                    <a:lstStyle/>
                    <a:p>
                      <a:r>
                        <a:rPr lang="en-IN" dirty="0"/>
                        <a:t>26</a:t>
                      </a:r>
                    </a:p>
                  </a:txBody>
                  <a:tcPr/>
                </a:tc>
                <a:extLst>
                  <a:ext uri="{0D108BD9-81ED-4DB2-BD59-A6C34878D82A}">
                    <a16:rowId xmlns:a16="http://schemas.microsoft.com/office/drawing/2014/main" val="3639762105"/>
                  </a:ext>
                </a:extLst>
              </a:tr>
            </a:tbl>
          </a:graphicData>
        </a:graphic>
      </p:graphicFrame>
      <p:sp>
        <p:nvSpPr>
          <p:cNvPr id="5" name="TextBox 4">
            <a:extLst>
              <a:ext uri="{FF2B5EF4-FFF2-40B4-BE49-F238E27FC236}">
                <a16:creationId xmlns:a16="http://schemas.microsoft.com/office/drawing/2014/main" id="{1CDBEC14-BCFD-F481-F69D-12CFF7EAA7B7}"/>
              </a:ext>
            </a:extLst>
          </p:cNvPr>
          <p:cNvSpPr txBox="1"/>
          <p:nvPr/>
        </p:nvSpPr>
        <p:spPr>
          <a:xfrm>
            <a:off x="1371600" y="4819783"/>
            <a:ext cx="6949916" cy="923330"/>
          </a:xfrm>
          <a:prstGeom prst="rect">
            <a:avLst/>
          </a:prstGeom>
          <a:noFill/>
        </p:spPr>
        <p:txBody>
          <a:bodyPr wrap="none" rtlCol="0">
            <a:spAutoFit/>
          </a:bodyPr>
          <a:lstStyle/>
          <a:p>
            <a:pPr marL="285750" indent="-285750">
              <a:buFont typeface="Wingdings" panose="05000000000000000000" pitchFamily="2" charset="2"/>
              <a:buChar char="§"/>
            </a:pPr>
            <a:r>
              <a:rPr lang="en-IN" dirty="0"/>
              <a:t>The average number of closed stories per sprint are 6.4.</a:t>
            </a:r>
          </a:p>
          <a:p>
            <a:pPr marL="285750" indent="-285750">
              <a:buFont typeface="Wingdings" panose="05000000000000000000" pitchFamily="2" charset="2"/>
              <a:buChar char="§"/>
            </a:pPr>
            <a:r>
              <a:rPr lang="en-IN" dirty="0"/>
              <a:t>The average number of stories rolled over are 0.</a:t>
            </a:r>
          </a:p>
          <a:p>
            <a:pPr marL="285750" indent="-285750">
              <a:buFont typeface="Wingdings" panose="05000000000000000000" pitchFamily="2" charset="2"/>
              <a:buChar char="§"/>
            </a:pPr>
            <a:r>
              <a:rPr lang="en-IN" dirty="0"/>
              <a:t>The total number of story points that the team has logged are 182.</a:t>
            </a:r>
          </a:p>
        </p:txBody>
      </p:sp>
    </p:spTree>
    <p:extLst>
      <p:ext uri="{BB962C8B-B14F-4D97-AF65-F5344CB8AC3E}">
        <p14:creationId xmlns:p14="http://schemas.microsoft.com/office/powerpoint/2010/main" val="424642297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69712D748FEDC46B0393222FE138F78" ma:contentTypeVersion="5" ma:contentTypeDescription="Create a new document." ma:contentTypeScope="" ma:versionID="2efddbf46e38cf63973396b1ac264440">
  <xsd:schema xmlns:xsd="http://www.w3.org/2001/XMLSchema" xmlns:xs="http://www.w3.org/2001/XMLSchema" xmlns:p="http://schemas.microsoft.com/office/2006/metadata/properties" xmlns:ns3="1df0befc-070f-4a10-a943-42500e74392a" targetNamespace="http://schemas.microsoft.com/office/2006/metadata/properties" ma:root="true" ma:fieldsID="f1905ce0a32b582b3e2d6b3e0bded0c7" ns3:_="">
    <xsd:import namespace="1df0befc-070f-4a10-a943-42500e74392a"/>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f0befc-070f-4a10-a943-42500e74392a"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85DB62-ACED-4733-AD8A-971EC56A2E10}">
  <ds:schemaRefs>
    <ds:schemaRef ds:uri="http://purl.org/dc/terms/"/>
    <ds:schemaRef ds:uri="1df0befc-070f-4a10-a943-42500e74392a"/>
    <ds:schemaRef ds:uri="http://purl.org/dc/dcmitype/"/>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419EA632-356F-46CA-A403-CA6A6CF0F6C1}">
  <ds:schemaRefs>
    <ds:schemaRef ds:uri="http://schemas.microsoft.com/sharepoint/v3/contenttype/forms"/>
  </ds:schemaRefs>
</ds:datastoreItem>
</file>

<file path=customXml/itemProps3.xml><?xml version="1.0" encoding="utf-8"?>
<ds:datastoreItem xmlns:ds="http://schemas.openxmlformats.org/officeDocument/2006/customXml" ds:itemID="{B4A8025D-48FB-4872-9BB5-E196B1B742A2}">
  <ds:schemaRefs>
    <ds:schemaRef ds:uri="1df0befc-070f-4a10-a943-42500e74392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Metadata/LabelInfo.xml><?xml version="1.0" encoding="utf-8"?>
<clbl:labelList xmlns:clbl="http://schemas.microsoft.com/office/2020/mipLabelMetadata">
  <clbl:label id="{4278a402-1a9e-4eb9-8414-ffb55a5fcf1e}" enabled="0" method="" siteId="{4278a402-1a9e-4eb9-8414-ffb55a5fcf1e}" removed="1"/>
</clbl:labelList>
</file>

<file path=docProps/app.xml><?xml version="1.0" encoding="utf-8"?>
<Properties xmlns="http://schemas.openxmlformats.org/officeDocument/2006/extended-properties" xmlns:vt="http://schemas.openxmlformats.org/officeDocument/2006/docPropsVTypes">
  <Template>{8AE2FD8B-1AE8-42B7-8208-09FD475A6D23}tf10001105</Template>
  <TotalTime>331</TotalTime>
  <Words>926</Words>
  <Application>Microsoft Office PowerPoint</Application>
  <PresentationFormat>Widescreen</PresentationFormat>
  <Paragraphs>120</Paragraphs>
  <Slides>42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Franklin Gothic Book</vt:lpstr>
      <vt:lpstr>Wingdings</vt:lpstr>
      <vt:lpstr>Crop</vt:lpstr>
      <vt:lpstr>scholarsphere</vt:lpstr>
      <vt:lpstr>Sprint 1</vt:lpstr>
      <vt:lpstr>Sprint 2</vt:lpstr>
      <vt:lpstr>Sprint 3</vt:lpstr>
      <vt:lpstr>Sprint 4</vt:lpstr>
      <vt:lpstr>Sprint 5</vt:lpstr>
      <vt:lpstr>Sprint 6</vt:lpstr>
      <vt:lpstr>Sprint 7</vt:lpstr>
      <vt:lpstr>Sprint Overview</vt:lpstr>
      <vt:lpstr>ScholarSphere Web Page</vt:lpstr>
      <vt:lpstr>PowerPoint Presentation</vt:lpstr>
      <vt:lpstr>User Interface: </vt:lpstr>
      <vt:lpstr>User Interface:</vt:lpstr>
      <vt:lpstr>User Interface:</vt:lpstr>
      <vt:lpstr>User Interface:</vt:lpstr>
      <vt:lpstr>User Interface:</vt:lpstr>
      <vt:lpstr>PowerPoint Presentation</vt:lpstr>
      <vt:lpstr>Admin Interface: </vt:lpstr>
      <vt:lpstr>Admin Interface:</vt:lpstr>
      <vt:lpstr>Admin Interface:</vt:lpstr>
      <vt:lpstr>Admin Interface:</vt:lpstr>
      <vt:lpstr>Admin Interface:</vt:lpstr>
      <vt:lpstr>Admin Interface:</vt:lpstr>
      <vt:lpstr>Admin Interface:</vt:lpstr>
      <vt:lpstr>Admin Interface:</vt:lpstr>
      <vt:lpstr>Admin Interface:</vt:lpstr>
      <vt:lpstr>Admin Interface:</vt:lpstr>
      <vt:lpstr>Admin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 Diagram 1</vt:lpstr>
      <vt:lpstr>Class Diagram 2</vt:lpstr>
      <vt:lpstr>Sequence Diagram 1</vt:lpstr>
      <vt:lpstr>Sequence Diagram 2</vt:lpstr>
      <vt:lpstr>Annexure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scholarsphere</dc:title>
  <dc:creator>Jaishyam Reddy Reddivari</dc:creator>
  <cp:lastModifiedBy>Jaishyam Reddy Reddivari</cp:lastModifiedBy>
  <cp:revision>4</cp:revision>
  <dcterms:created xsi:type="dcterms:W3CDTF">2024-04-26T14:01:29Z</dcterms:created>
  <dcterms:modified xsi:type="dcterms:W3CDTF">2024-05-05T03:22:55Z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0x010100269712D748FEDC46B0393222FE138F78</vt:lpwstr>
  </property>
</Properties>
</file>